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handoutMasterIdLst>
    <p:handoutMasterId r:id="rId16"/>
  </p:handoutMasterIdLst>
  <p:sldIdLst>
    <p:sldId id="256" r:id="rId2"/>
    <p:sldId id="407" r:id="rId3"/>
    <p:sldId id="410" r:id="rId4"/>
    <p:sldId id="411" r:id="rId5"/>
    <p:sldId id="413" r:id="rId6"/>
    <p:sldId id="414" r:id="rId7"/>
    <p:sldId id="415" r:id="rId8"/>
    <p:sldId id="416" r:id="rId9"/>
    <p:sldId id="417" r:id="rId10"/>
    <p:sldId id="418" r:id="rId11"/>
    <p:sldId id="419" r:id="rId12"/>
    <p:sldId id="420" r:id="rId13"/>
    <p:sldId id="394" r:id="rId14"/>
  </p:sldIdLst>
  <p:sldSz cx="9144000" cy="5143500" type="screen16x9"/>
  <p:notesSz cx="6735763" cy="98663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CCFF"/>
    <a:srgbClr val="FFFFFF"/>
    <a:srgbClr val="367A48"/>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862" autoAdjust="0"/>
    <p:restoredTop sz="94660"/>
  </p:normalViewPr>
  <p:slideViewPr>
    <p:cSldViewPr>
      <p:cViewPr>
        <p:scale>
          <a:sx n="96" d="100"/>
          <a:sy n="96" d="100"/>
        </p:scale>
        <p:origin x="-446" y="29"/>
      </p:cViewPr>
      <p:guideLst>
        <p:guide orient="horz" pos="1620"/>
        <p:guide pos="2880"/>
      </p:guideLst>
    </p:cSldViewPr>
  </p:slideViewPr>
  <p:notesTextViewPr>
    <p:cViewPr>
      <p:scale>
        <a:sx n="1" d="1"/>
        <a:sy n="1" d="1"/>
      </p:scale>
      <p:origin x="0" y="0"/>
    </p:cViewPr>
  </p:notesTextViewPr>
  <p:gridSpacing cx="72237" cy="72237"/>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ung" userId="2eab534989df6362" providerId="LiveId" clId="{DD77E658-417E-4AD1-96B4-FA70131596BF}"/>
    <pc:docChg chg="modSld">
      <pc:chgData name="Hung" userId="2eab534989df6362" providerId="LiveId" clId="{DD77E658-417E-4AD1-96B4-FA70131596BF}" dt="2023-04-05T16:46:34.506" v="14" actId="20577"/>
      <pc:docMkLst>
        <pc:docMk/>
      </pc:docMkLst>
      <pc:sldChg chg="modSp mod">
        <pc:chgData name="Hung" userId="2eab534989df6362" providerId="LiveId" clId="{DD77E658-417E-4AD1-96B4-FA70131596BF}" dt="2023-04-05T16:45:50.802" v="13" actId="20577"/>
        <pc:sldMkLst>
          <pc:docMk/>
          <pc:sldMk cId="3996258021" sldId="390"/>
        </pc:sldMkLst>
        <pc:spChg chg="mod">
          <ac:chgData name="Hung" userId="2eab534989df6362" providerId="LiveId" clId="{DD77E658-417E-4AD1-96B4-FA70131596BF}" dt="2023-04-05T16:45:50.802" v="13" actId="20577"/>
          <ac:spMkLst>
            <pc:docMk/>
            <pc:sldMk cId="3996258021" sldId="390"/>
            <ac:spMk id="3" creationId="{00000000-0000-0000-0000-000000000000}"/>
          </ac:spMkLst>
        </pc:spChg>
      </pc:sldChg>
      <pc:sldChg chg="modSp mod">
        <pc:chgData name="Hung" userId="2eab534989df6362" providerId="LiveId" clId="{DD77E658-417E-4AD1-96B4-FA70131596BF}" dt="2023-04-05T16:46:34.506" v="14" actId="20577"/>
        <pc:sldMkLst>
          <pc:docMk/>
          <pc:sldMk cId="1649334661" sldId="395"/>
        </pc:sldMkLst>
        <pc:spChg chg="mod">
          <ac:chgData name="Hung" userId="2eab534989df6362" providerId="LiveId" clId="{DD77E658-417E-4AD1-96B4-FA70131596BF}" dt="2023-04-05T16:46:34.506" v="14" actId="20577"/>
          <ac:spMkLst>
            <pc:docMk/>
            <pc:sldMk cId="1649334661" sldId="395"/>
            <ac:spMk id="3" creationId="{00000000-0000-0000-0000-000000000000}"/>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8831" cy="493316"/>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15373" y="0"/>
            <a:ext cx="2918831" cy="493316"/>
          </a:xfrm>
          <a:prstGeom prst="rect">
            <a:avLst/>
          </a:prstGeom>
        </p:spPr>
        <p:txBody>
          <a:bodyPr vert="horz" lIns="91440" tIns="45720" rIns="91440" bIns="45720" rtlCol="0"/>
          <a:lstStyle>
            <a:lvl1pPr algn="r">
              <a:defRPr sz="1200"/>
            </a:lvl1pPr>
          </a:lstStyle>
          <a:p>
            <a:fld id="{BE8E2CC8-832A-4939-95AC-2AE24EA265F6}" type="datetimeFigureOut">
              <a:rPr lang="en-US" smtClean="0"/>
              <a:t>23/05/2023</a:t>
            </a:fld>
            <a:endParaRPr lang="en-US"/>
          </a:p>
        </p:txBody>
      </p:sp>
      <p:sp>
        <p:nvSpPr>
          <p:cNvPr id="4" name="Footer Placeholder 3"/>
          <p:cNvSpPr>
            <a:spLocks noGrp="1"/>
          </p:cNvSpPr>
          <p:nvPr>
            <p:ph type="ftr" sz="quarter" idx="2"/>
          </p:nvPr>
        </p:nvSpPr>
        <p:spPr>
          <a:xfrm>
            <a:off x="0" y="9371285"/>
            <a:ext cx="2918831" cy="493316"/>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15373" y="9371285"/>
            <a:ext cx="2918831" cy="493316"/>
          </a:xfrm>
          <a:prstGeom prst="rect">
            <a:avLst/>
          </a:prstGeom>
        </p:spPr>
        <p:txBody>
          <a:bodyPr vert="horz" lIns="91440" tIns="45720" rIns="91440" bIns="45720" rtlCol="0" anchor="b"/>
          <a:lstStyle>
            <a:lvl1pPr algn="r">
              <a:defRPr sz="1200"/>
            </a:lvl1pPr>
          </a:lstStyle>
          <a:p>
            <a:fld id="{4DA2E706-D482-4F65-8AAA-078270D30A29}" type="slidenum">
              <a:rPr lang="en-US" smtClean="0"/>
              <a:t>‹#›</a:t>
            </a:fld>
            <a:endParaRPr lang="en-US"/>
          </a:p>
        </p:txBody>
      </p:sp>
    </p:spTree>
    <p:extLst>
      <p:ext uri="{BB962C8B-B14F-4D97-AF65-F5344CB8AC3E}">
        <p14:creationId xmlns:p14="http://schemas.microsoft.com/office/powerpoint/2010/main" val="26718394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0E4EA458-6062-44C3-BB2A-19E204880ED9}" type="datetimeFigureOut">
              <a:rPr lang="en-US" smtClean="0"/>
              <a:t>23/05/2023</a:t>
            </a:fld>
            <a:endParaRPr lang="en-US"/>
          </a:p>
        </p:txBody>
      </p:sp>
      <p:sp>
        <p:nvSpPr>
          <p:cNvPr id="4" name="Slide Image Placeholder 3"/>
          <p:cNvSpPr>
            <a:spLocks noGrp="1" noRot="1" noChangeAspect="1"/>
          </p:cNvSpPr>
          <p:nvPr>
            <p:ph type="sldImg" idx="2"/>
          </p:nvPr>
        </p:nvSpPr>
        <p:spPr>
          <a:xfrm>
            <a:off x="409575" y="1233488"/>
            <a:ext cx="5916613" cy="3328987"/>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FA0DDD74-8F0D-4481-AD92-E05AD5F436D7}" type="slidenum">
              <a:rPr lang="en-US" smtClean="0"/>
              <a:t>‹#›</a:t>
            </a:fld>
            <a:endParaRPr lang="en-US"/>
          </a:p>
        </p:txBody>
      </p:sp>
    </p:spTree>
    <p:extLst>
      <p:ext uri="{BB962C8B-B14F-4D97-AF65-F5344CB8AC3E}">
        <p14:creationId xmlns:p14="http://schemas.microsoft.com/office/powerpoint/2010/main" val="161488753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1C09FE7A-8DE2-4D9C-8EB2-E70577C36F02}" type="datetimeFigureOut">
              <a:rPr lang="en-US" smtClean="0"/>
              <a:t>23/05/2023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3476757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09FE7A-8DE2-4D9C-8EB2-E70577C36F02}" type="datetimeFigureOut">
              <a:rPr lang="en-US" smtClean="0"/>
              <a:t>23/05/2023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30125195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54781"/>
            <a:ext cx="2057400" cy="329088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154781"/>
            <a:ext cx="6019800" cy="329088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09FE7A-8DE2-4D9C-8EB2-E70577C36F02}" type="datetimeFigureOut">
              <a:rPr lang="en-US" smtClean="0"/>
              <a:t>23/05/2023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14363457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200151"/>
            <a:ext cx="8229600" cy="857250"/>
          </a:xfr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C09FE7A-8DE2-4D9C-8EB2-E70577C36F02}" type="datetimeFigureOut">
              <a:rPr lang="en-US" smtClean="0"/>
              <a:t>23/05/2023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400417241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C09FE7A-8DE2-4D9C-8EB2-E70577C36F02}" type="datetimeFigureOut">
              <a:rPr lang="en-US" smtClean="0"/>
              <a:t>23/05/2023</a:t>
            </a:fld>
            <a:endParaRPr lang="en-US"/>
          </a:p>
        </p:txBody>
      </p:sp>
      <p:sp>
        <p:nvSpPr>
          <p:cNvPr id="5" name="Footer Placeholder 4"/>
          <p:cNvSpPr>
            <a:spLocks noGrp="1"/>
          </p:cNvSpPr>
          <p:nvPr>
            <p:ph type="ftr" sz="quarter" idx="11"/>
          </p:nvPr>
        </p:nvSpPr>
        <p:spPr>
          <a:xfrm>
            <a:off x="228600" y="5041107"/>
            <a:ext cx="2895600" cy="273844"/>
          </a:xfrm>
        </p:spPr>
        <p:txBody>
          <a:bodyPr/>
          <a:lstStyle/>
          <a:p>
            <a:endParaRPr lang="en-US"/>
          </a:p>
        </p:txBody>
      </p:sp>
      <p:sp>
        <p:nvSpPr>
          <p:cNvPr id="6" name="Slide Number Placeholder 5"/>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4207907956"/>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1C09FE7A-8DE2-4D9C-8EB2-E70577C36F02}" type="datetimeFigureOut">
              <a:rPr lang="en-US" smtClean="0"/>
              <a:t>23/05/2023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3294171011"/>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1C09FE7A-8DE2-4D9C-8EB2-E70577C36F02}" type="datetimeFigureOut">
              <a:rPr lang="en-US" smtClean="0"/>
              <a:t>23/05/2023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27348345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1C09FE7A-8DE2-4D9C-8EB2-E70577C36F02}" type="datetimeFigureOut">
              <a:rPr lang="en-US" smtClean="0"/>
              <a:t>23/05/2023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1393521189"/>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C09FE7A-8DE2-4D9C-8EB2-E70577C36F02}" type="datetimeFigureOut">
              <a:rPr lang="en-US" smtClean="0"/>
              <a:t>23/05/2023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27515044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09FE7A-8DE2-4D9C-8EB2-E70577C36F02}" type="datetimeFigureOut">
              <a:rPr lang="en-US" smtClean="0"/>
              <a:t>23/05/2023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8225970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C09FE7A-8DE2-4D9C-8EB2-E70577C36F02}" type="datetimeFigureOut">
              <a:rPr lang="en-US" smtClean="0"/>
              <a:t>23/05/2023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2703E35-5D8D-43C4-A5AE-5450144030D6}" type="slidenum">
              <a:rPr lang="en-US" smtClean="0"/>
              <a:t>‹#›</a:t>
            </a:fld>
            <a:endParaRPr lang="en-US"/>
          </a:p>
        </p:txBody>
      </p:sp>
    </p:spTree>
    <p:extLst>
      <p:ext uri="{BB962C8B-B14F-4D97-AF65-F5344CB8AC3E}">
        <p14:creationId xmlns:p14="http://schemas.microsoft.com/office/powerpoint/2010/main" val="38681443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1C09FE7A-8DE2-4D9C-8EB2-E70577C36F02}" type="datetimeFigureOut">
              <a:rPr lang="en-US" smtClean="0"/>
              <a:t>23/05/2023</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C2703E35-5D8D-43C4-A5AE-5450144030D6}" type="slidenum">
              <a:rPr lang="en-US" smtClean="0"/>
              <a:t>‹#›</a:t>
            </a:fld>
            <a:endParaRPr lang="en-US"/>
          </a:p>
        </p:txBody>
      </p:sp>
      <p:sp>
        <p:nvSpPr>
          <p:cNvPr id="7" name="Date Placeholder 1"/>
          <p:cNvSpPr txBox="1">
            <a:spLocks/>
          </p:cNvSpPr>
          <p:nvPr userDrawn="1"/>
        </p:nvSpPr>
        <p:spPr>
          <a:xfrm>
            <a:off x="457200" y="4767264"/>
            <a:ext cx="2133600" cy="273844"/>
          </a:xfrm>
          <a:prstGeom prst="rect">
            <a:avLst/>
          </a:prstGeom>
        </p:spPr>
        <p:txBody>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CEC5DF86-918E-4927-A89D-88B9067F0642}" type="datetimeFigureOut">
              <a:rPr lang="en-US" smtClean="0"/>
              <a:pPr/>
              <a:t>23/05/2023</a:t>
            </a:fld>
            <a:endParaRPr lang="en-US"/>
          </a:p>
        </p:txBody>
      </p:sp>
      <p:sp>
        <p:nvSpPr>
          <p:cNvPr id="8" name="Rectangle 7"/>
          <p:cNvSpPr/>
          <p:nvPr userDrawn="1"/>
        </p:nvSpPr>
        <p:spPr>
          <a:xfrm>
            <a:off x="0" y="4857750"/>
            <a:ext cx="6934200" cy="285750"/>
          </a:xfrm>
          <a:prstGeom prst="rect">
            <a:avLst/>
          </a:prstGeom>
          <a:ln w="31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9" name="Picture 8"/>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304799" y="0"/>
            <a:ext cx="4036327" cy="819150"/>
          </a:xfrm>
          <a:prstGeom prst="rect">
            <a:avLst/>
          </a:prstGeom>
        </p:spPr>
      </p:pic>
      <p:sp>
        <p:nvSpPr>
          <p:cNvPr id="10" name="Rectangle 9"/>
          <p:cNvSpPr/>
          <p:nvPr userDrawn="1"/>
        </p:nvSpPr>
        <p:spPr>
          <a:xfrm>
            <a:off x="6949440" y="4857750"/>
            <a:ext cx="2194560" cy="285750"/>
          </a:xfrm>
          <a:prstGeom prst="rect">
            <a:avLst/>
          </a:prstGeom>
          <a:ln w="3175"/>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a:p>
        </p:txBody>
      </p:sp>
      <p:sp>
        <p:nvSpPr>
          <p:cNvPr id="11" name="TextBox 10"/>
          <p:cNvSpPr txBox="1"/>
          <p:nvPr userDrawn="1"/>
        </p:nvSpPr>
        <p:spPr>
          <a:xfrm>
            <a:off x="3276600" y="4815959"/>
            <a:ext cx="1866217" cy="369332"/>
          </a:xfrm>
          <a:prstGeom prst="rect">
            <a:avLst/>
          </a:prstGeom>
          <a:noFill/>
        </p:spPr>
        <p:txBody>
          <a:bodyPr wrap="none" rtlCol="0">
            <a:spAutoFit/>
          </a:bodyPr>
          <a:lstStyle/>
          <a:p>
            <a:r>
              <a:rPr lang="en-US" dirty="0">
                <a:solidFill>
                  <a:schemeClr val="bg1"/>
                </a:solidFill>
              </a:rPr>
              <a:t>http://asttmoh.vn</a:t>
            </a:r>
          </a:p>
        </p:txBody>
      </p:sp>
      <p:cxnSp>
        <p:nvCxnSpPr>
          <p:cNvPr id="12" name="Straight Connector 11"/>
          <p:cNvCxnSpPr/>
          <p:nvPr userDrawn="1"/>
        </p:nvCxnSpPr>
        <p:spPr>
          <a:xfrm>
            <a:off x="76200" y="819150"/>
            <a:ext cx="8915400" cy="0"/>
          </a:xfrm>
          <a:prstGeom prst="line">
            <a:avLst/>
          </a:prstGeom>
          <a:ln w="19050"/>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958572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5544" y="1632668"/>
            <a:ext cx="8812914" cy="1516977"/>
          </a:xfrm>
        </p:spPr>
        <p:txBody>
          <a:bodyPr>
            <a:noAutofit/>
          </a:bodyPr>
          <a:lstStyle/>
          <a:p>
            <a:pPr>
              <a:spcBef>
                <a:spcPts val="0"/>
              </a:spcBef>
            </a:pPr>
            <a: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r>
            <a:br>
              <a:rPr lang="en-US" sz="4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br>
            <a:r>
              <a:rPr lang="en-US" sz="2600" b="1" dirty="0" err="1">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BÁO</a:t>
            </a:r>
            <a:r>
              <a:rPr lang="en-US"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CÁO</a:t>
            </a:r>
            <a:r>
              <a:rPr lang="vi-VN"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r>
            <a:br>
              <a:rPr lang="vi-VN" sz="26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b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QUY</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ĐỊNH</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VỀ</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ĐÁNH</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GIÁ</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NĂNG</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LỰC</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HÀNH</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NGHỀ</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VÀ</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CẬP</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NHẬT</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KIẾN</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THỨC</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Y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KHOA</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LIÊN</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TỤC</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TRONG</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LUẬT</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KHÁM</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BỆNH</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CHỮA</a:t>
            </a:r>
            <a:r>
              <a:rPr lang="en-US" sz="26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r>
              <a:rPr lang="en-US" sz="2600" b="1" dirty="0" err="1"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BỆNH</a:t>
            </a:r>
            <a: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r>
            <a:br>
              <a:rPr lang="en-US"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br>
            <a:r>
              <a:rPr lang="vi-V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r>
            <a:br>
              <a:rPr lang="vi-V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br>
            <a:r>
              <a:rPr lang="en-US" sz="2800" b="1" i="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rPr>
              <a:t>                              </a:t>
            </a:r>
            <a:endParaRPr lang="vi-VN" sz="2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Times New Roman" panose="02020603050405020304" pitchFamily="18" charset="0"/>
              <a:cs typeface="Times New Roman" panose="02020603050405020304" pitchFamily="18" charset="0"/>
            </a:endParaRPr>
          </a:p>
        </p:txBody>
      </p:sp>
      <p:sp>
        <p:nvSpPr>
          <p:cNvPr id="3" name="TextBox 2"/>
          <p:cNvSpPr txBox="1"/>
          <p:nvPr/>
        </p:nvSpPr>
        <p:spPr>
          <a:xfrm>
            <a:off x="3682335" y="3831824"/>
            <a:ext cx="4912116" cy="369332"/>
          </a:xfrm>
          <a:prstGeom prst="rect">
            <a:avLst/>
          </a:prstGeom>
          <a:noFill/>
        </p:spPr>
        <p:txBody>
          <a:bodyPr wrap="square" rtlCol="0">
            <a:spAutoFit/>
          </a:bodyPr>
          <a:lstStyle/>
          <a:p>
            <a:pPr algn="r"/>
            <a:r>
              <a:rPr lang="en-US" b="1" i="1" dirty="0" err="1" smtClean="0">
                <a:solidFill>
                  <a:srgbClr val="002060"/>
                </a:solidFill>
                <a:latin typeface="Times New Roman" panose="02020603050405020304" pitchFamily="18" charset="0"/>
                <a:cs typeface="Times New Roman" panose="02020603050405020304" pitchFamily="18" charset="0"/>
              </a:rPr>
              <a:t>Hà</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smtClean="0">
                <a:solidFill>
                  <a:srgbClr val="002060"/>
                </a:solidFill>
                <a:latin typeface="Times New Roman" panose="02020603050405020304" pitchFamily="18" charset="0"/>
                <a:cs typeface="Times New Roman" panose="02020603050405020304" pitchFamily="18" charset="0"/>
              </a:rPr>
              <a:t>Nội</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ngày</a:t>
            </a:r>
            <a:r>
              <a:rPr lang="en-US" b="1" i="1" dirty="0">
                <a:solidFill>
                  <a:srgbClr val="002060"/>
                </a:solidFill>
                <a:latin typeface="Times New Roman" panose="02020603050405020304" pitchFamily="18" charset="0"/>
                <a:cs typeface="Times New Roman" panose="02020603050405020304" pitchFamily="18" charset="0"/>
              </a:rPr>
              <a:t> </a:t>
            </a:r>
            <a:r>
              <a:rPr lang="en-US" b="1" i="1" dirty="0" smtClean="0">
                <a:solidFill>
                  <a:srgbClr val="002060"/>
                </a:solidFill>
                <a:latin typeface="Times New Roman" panose="02020603050405020304" pitchFamily="18" charset="0"/>
                <a:cs typeface="Times New Roman" panose="02020603050405020304" pitchFamily="18" charset="0"/>
              </a:rPr>
              <a:t>18 </a:t>
            </a:r>
            <a:r>
              <a:rPr lang="en-US" b="1" i="1" dirty="0" err="1">
                <a:solidFill>
                  <a:srgbClr val="002060"/>
                </a:solidFill>
                <a:latin typeface="Times New Roman" panose="02020603050405020304" pitchFamily="18" charset="0"/>
                <a:cs typeface="Times New Roman" panose="02020603050405020304" pitchFamily="18" charset="0"/>
              </a:rPr>
              <a:t>tháng</a:t>
            </a:r>
            <a:r>
              <a:rPr lang="en-US" b="1" i="1" dirty="0">
                <a:solidFill>
                  <a:srgbClr val="002060"/>
                </a:solidFill>
                <a:latin typeface="Times New Roman" panose="02020603050405020304" pitchFamily="18" charset="0"/>
                <a:cs typeface="Times New Roman" panose="02020603050405020304" pitchFamily="18" charset="0"/>
              </a:rPr>
              <a:t> 5</a:t>
            </a:r>
            <a:r>
              <a:rPr lang="en-US" b="1" i="1" dirty="0" smtClean="0">
                <a:solidFill>
                  <a:srgbClr val="002060"/>
                </a:solidFill>
                <a:latin typeface="Times New Roman" panose="02020603050405020304" pitchFamily="18" charset="0"/>
                <a:cs typeface="Times New Roman" panose="02020603050405020304" pitchFamily="18" charset="0"/>
              </a:rPr>
              <a:t> </a:t>
            </a:r>
            <a:r>
              <a:rPr lang="en-US" b="1" i="1" dirty="0" err="1">
                <a:solidFill>
                  <a:srgbClr val="002060"/>
                </a:solidFill>
                <a:latin typeface="Times New Roman" panose="02020603050405020304" pitchFamily="18" charset="0"/>
                <a:cs typeface="Times New Roman" panose="02020603050405020304" pitchFamily="18" charset="0"/>
              </a:rPr>
              <a:t>năm</a:t>
            </a:r>
            <a:r>
              <a:rPr lang="en-US" b="1" i="1" dirty="0">
                <a:solidFill>
                  <a:srgbClr val="002060"/>
                </a:solidFill>
                <a:latin typeface="Times New Roman" panose="02020603050405020304" pitchFamily="18" charset="0"/>
                <a:cs typeface="Times New Roman" panose="02020603050405020304" pitchFamily="18" charset="0"/>
              </a:rPr>
              <a:t> </a:t>
            </a:r>
            <a:r>
              <a:rPr lang="vi-VN" b="1" i="1" dirty="0">
                <a:solidFill>
                  <a:srgbClr val="002060"/>
                </a:solidFill>
                <a:latin typeface="Times New Roman" panose="02020603050405020304" pitchFamily="18" charset="0"/>
                <a:cs typeface="Times New Roman" panose="02020603050405020304" pitchFamily="18" charset="0"/>
              </a:rPr>
              <a:t>2023</a:t>
            </a:r>
            <a:endParaRPr lang="en-US" dirty="0"/>
          </a:p>
        </p:txBody>
      </p:sp>
    </p:spTree>
    <p:extLst>
      <p:ext uri="{BB962C8B-B14F-4D97-AF65-F5344CB8AC3E}">
        <p14:creationId xmlns:p14="http://schemas.microsoft.com/office/powerpoint/2010/main" val="2006754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3" y="115692"/>
            <a:ext cx="7223699" cy="685773"/>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a:r>
              <a:rPr lang="en-US" sz="1600" b="1" dirty="0" err="1" smtClean="0">
                <a:solidFill>
                  <a:srgbClr val="C00000"/>
                </a:solidFill>
                <a:latin typeface="Arial" panose="020B0604020202020204" pitchFamily="34" charset="0"/>
                <a:cs typeface="Arial" panose="020B0604020202020204" pitchFamily="34" charset="0"/>
              </a:rPr>
              <a:t>Dự</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kiến</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nội</a:t>
            </a:r>
            <a:r>
              <a:rPr lang="en-US" sz="1600" b="1" dirty="0" smtClean="0">
                <a:solidFill>
                  <a:srgbClr val="C00000"/>
                </a:solidFill>
                <a:latin typeface="Arial" panose="020B0604020202020204" pitchFamily="34" charset="0"/>
                <a:cs typeface="Arial" panose="020B0604020202020204" pitchFamily="34" charset="0"/>
              </a:rPr>
              <a:t> dung </a:t>
            </a:r>
            <a:r>
              <a:rPr lang="en-US" sz="1600" b="1" dirty="0" err="1" smtClean="0">
                <a:solidFill>
                  <a:srgbClr val="C00000"/>
                </a:solidFill>
                <a:latin typeface="Arial" panose="020B0604020202020204" pitchFamily="34" charset="0"/>
                <a:cs typeface="Arial" panose="020B0604020202020204" pitchFamily="34" charset="0"/>
              </a:rPr>
              <a:t>quy</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định</a:t>
            </a:r>
            <a:r>
              <a:rPr lang="en-US" sz="1600" b="1" dirty="0" smtClean="0">
                <a:solidFill>
                  <a:srgbClr val="C00000"/>
                </a:solidFill>
                <a:latin typeface="Arial" panose="020B0604020202020204" pitchFamily="34" charset="0"/>
                <a:cs typeface="Arial" panose="020B0604020202020204" pitchFamily="34" charset="0"/>
              </a:rPr>
              <a:t> chi </a:t>
            </a:r>
            <a:r>
              <a:rPr lang="en-US" sz="1600" b="1" dirty="0" err="1" smtClean="0">
                <a:solidFill>
                  <a:srgbClr val="C00000"/>
                </a:solidFill>
                <a:latin typeface="Arial" panose="020B0604020202020204" pitchFamily="34" charset="0"/>
                <a:cs typeface="Arial" panose="020B0604020202020204" pitchFamily="34" charset="0"/>
              </a:rPr>
              <a:t>tiết</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trong</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Thông</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tư</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của</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Bộ</a:t>
            </a:r>
            <a:r>
              <a:rPr lang="en-US" sz="1600" b="1" dirty="0" smtClean="0">
                <a:solidFill>
                  <a:srgbClr val="C00000"/>
                </a:solidFill>
                <a:latin typeface="Arial" panose="020B0604020202020204" pitchFamily="34" charset="0"/>
                <a:cs typeface="Arial" panose="020B0604020202020204" pitchFamily="34" charset="0"/>
              </a:rPr>
              <a:t> Y </a:t>
            </a:r>
            <a:r>
              <a:rPr lang="en-US" sz="1600" b="1" dirty="0" err="1" smtClean="0">
                <a:solidFill>
                  <a:srgbClr val="C00000"/>
                </a:solidFill>
                <a:latin typeface="Arial" panose="020B0604020202020204" pitchFamily="34" charset="0"/>
                <a:cs typeface="Arial" panose="020B0604020202020204" pitchFamily="34" charset="0"/>
              </a:rPr>
              <a:t>tế</a:t>
            </a:r>
            <a:r>
              <a:rPr lang="en-US" sz="1600" b="1" dirty="0" smtClean="0">
                <a:solidFill>
                  <a:srgbClr val="C00000"/>
                </a:solidFill>
                <a:latin typeface="Arial" panose="020B0604020202020204" pitchFamily="34" charset="0"/>
                <a:cs typeface="Arial" panose="020B0604020202020204" pitchFamily="34" charset="0"/>
              </a:rPr>
              <a:t> </a:t>
            </a:r>
            <a:endParaRPr lang="en-US" sz="1600" b="1" dirty="0">
              <a:solidFill>
                <a:srgbClr val="C00000"/>
              </a:solidFill>
              <a:latin typeface="Arial" panose="020B0604020202020204" pitchFamily="34" charset="0"/>
              <a:cs typeface="Arial" panose="020B0604020202020204" pitchFamily="34" charset="0"/>
            </a:endParaRPr>
          </a:p>
        </p:txBody>
      </p:sp>
      <p:sp>
        <p:nvSpPr>
          <p:cNvPr id="5" name="Rectangle 4"/>
          <p:cNvSpPr/>
          <p:nvPr/>
        </p:nvSpPr>
        <p:spPr>
          <a:xfrm>
            <a:off x="1176861" y="1054773"/>
            <a:ext cx="6934752" cy="3931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b="1" dirty="0" smtClean="0">
              <a:solidFill>
                <a:schemeClr val="tx1"/>
              </a:solidFill>
              <a:latin typeface="Arial" panose="020B0604020202020204" pitchFamily="34" charset="0"/>
              <a:cs typeface="Arial" panose="020B0604020202020204" pitchFamily="34" charset="0"/>
            </a:endParaRPr>
          </a:p>
          <a:p>
            <a:pPr algn="ctr"/>
            <a:r>
              <a:rPr lang="en-US" sz="1400" b="1" dirty="0" err="1" smtClean="0">
                <a:solidFill>
                  <a:schemeClr val="tx2">
                    <a:lumMod val="50000"/>
                  </a:schemeClr>
                </a:solidFill>
                <a:latin typeface="Arial" panose="020B0604020202020204" pitchFamily="34" charset="0"/>
                <a:cs typeface="Arial" panose="020B0604020202020204" pitchFamily="34" charset="0"/>
              </a:rPr>
              <a:t>Các</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hình</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thức</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cập</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nhật</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kiến</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thức</a:t>
            </a:r>
            <a:r>
              <a:rPr lang="en-US" sz="1400" b="1" dirty="0" smtClean="0">
                <a:solidFill>
                  <a:schemeClr val="tx2">
                    <a:lumMod val="50000"/>
                  </a:schemeClr>
                </a:solidFill>
                <a:latin typeface="Arial" panose="020B0604020202020204" pitchFamily="34" charset="0"/>
                <a:cs typeface="Arial" panose="020B0604020202020204" pitchFamily="34" charset="0"/>
              </a:rPr>
              <a:t> y </a:t>
            </a:r>
            <a:r>
              <a:rPr lang="en-US" sz="1400" b="1" dirty="0" err="1" smtClean="0">
                <a:solidFill>
                  <a:schemeClr val="tx2">
                    <a:lumMod val="50000"/>
                  </a:schemeClr>
                </a:solidFill>
                <a:latin typeface="Arial" panose="020B0604020202020204" pitchFamily="34" charset="0"/>
                <a:cs typeface="Arial" panose="020B0604020202020204" pitchFamily="34" charset="0"/>
              </a:rPr>
              <a:t>khoa</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liên</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tục</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và</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nguyên</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tắc</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quy</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đổi</a:t>
            </a:r>
            <a:endParaRPr lang="en-US" sz="1400" b="1" dirty="0" smtClean="0">
              <a:solidFill>
                <a:schemeClr val="tx2">
                  <a:lumMod val="50000"/>
                </a:schemeClr>
              </a:solidFill>
              <a:latin typeface="Arial" panose="020B0604020202020204" pitchFamily="34" charset="0"/>
              <a:cs typeface="Arial" panose="020B0604020202020204" pitchFamily="34" charset="0"/>
            </a:endParaRPr>
          </a:p>
          <a:p>
            <a:pPr algn="ctr"/>
            <a:endParaRPr lang="en-US" sz="1200" b="1" i="1"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382254" y="1788963"/>
            <a:ext cx="2311584" cy="273318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dirty="0" smtClean="0">
                <a:solidFill>
                  <a:schemeClr val="tx1"/>
                </a:solidFill>
                <a:cs typeface="Arial" panose="020B0604020202020204" pitchFamily="34" charset="0"/>
              </a:rPr>
              <a:t>1. </a:t>
            </a:r>
            <a:r>
              <a:rPr lang="vi-VN" sz="1600" dirty="0" smtClean="0">
                <a:solidFill>
                  <a:schemeClr val="tx1"/>
                </a:solidFill>
                <a:cs typeface="Arial" panose="020B0604020202020204" pitchFamily="34" charset="0"/>
              </a:rPr>
              <a:t>Tham </a:t>
            </a:r>
            <a:r>
              <a:rPr lang="vi-VN" sz="1600" dirty="0">
                <a:solidFill>
                  <a:schemeClr val="tx1"/>
                </a:solidFill>
                <a:cs typeface="Arial" panose="020B0604020202020204" pitchFamily="34" charset="0"/>
              </a:rPr>
              <a:t>gia các khóa đào tạo, bồi dưỡng chuyên môn nghiệp vụ ngắn </a:t>
            </a:r>
            <a:r>
              <a:rPr lang="vi-VN" sz="1600" dirty="0" smtClean="0">
                <a:solidFill>
                  <a:schemeClr val="tx1"/>
                </a:solidFill>
                <a:cs typeface="Arial" panose="020B0604020202020204" pitchFamily="34" charset="0"/>
              </a:rPr>
              <a:t>hạn</a:t>
            </a:r>
            <a:r>
              <a:rPr lang="en-US" sz="1600" dirty="0" smtClean="0">
                <a:solidFill>
                  <a:schemeClr val="tx1"/>
                </a:solidFill>
                <a:cs typeface="Arial" panose="020B0604020202020204" pitchFamily="34" charset="0"/>
              </a:rPr>
              <a:t>:</a:t>
            </a:r>
            <a:r>
              <a:rPr lang="vi-VN" sz="1600" dirty="0" smtClean="0">
                <a:solidFill>
                  <a:schemeClr val="tx1"/>
                </a:solidFill>
                <a:cs typeface="Arial" panose="020B0604020202020204" pitchFamily="34" charset="0"/>
              </a:rPr>
              <a:t> </a:t>
            </a:r>
            <a:r>
              <a:rPr lang="en-US" sz="1600" dirty="0" smtClean="0">
                <a:solidFill>
                  <a:schemeClr val="tx1"/>
                </a:solidFill>
                <a:cs typeface="Arial" panose="020B0604020202020204" pitchFamily="34" charset="0"/>
              </a:rPr>
              <a:t>t</a:t>
            </a:r>
            <a:r>
              <a:rPr lang="vi-VN" sz="1600" dirty="0" smtClean="0">
                <a:solidFill>
                  <a:schemeClr val="tx1"/>
                </a:solidFill>
                <a:cs typeface="Arial" panose="020B0604020202020204" pitchFamily="34" charset="0"/>
              </a:rPr>
              <a:t>hời </a:t>
            </a:r>
            <a:r>
              <a:rPr lang="vi-VN" sz="1600" dirty="0">
                <a:solidFill>
                  <a:schemeClr val="tx1"/>
                </a:solidFill>
                <a:cs typeface="Arial" panose="020B0604020202020204" pitchFamily="34" charset="0"/>
              </a:rPr>
              <a:t>gian học được tính theo tiết học thực tế do thủ trưởng cơ sở cập nhật kiến thức y khoa liên tục xác nhận. </a:t>
            </a:r>
            <a:endParaRPr lang="en-US" sz="1600" dirty="0" smtClean="0">
              <a:solidFill>
                <a:schemeClr val="tx1"/>
              </a:solidFill>
              <a:cs typeface="Arial" panose="020B0604020202020204" pitchFamily="34" charset="0"/>
            </a:endParaRPr>
          </a:p>
          <a:p>
            <a:endParaRPr lang="en-US" sz="1200" dirty="0" smtClean="0">
              <a:solidFill>
                <a:schemeClr val="tx1"/>
              </a:solidFill>
              <a:cs typeface="Arial" panose="020B0604020202020204" pitchFamily="34" charset="0"/>
            </a:endParaRPr>
          </a:p>
          <a:p>
            <a:endParaRPr lang="en-US" sz="1200" dirty="0" smtClean="0">
              <a:solidFill>
                <a:schemeClr val="tx1"/>
              </a:solidFill>
              <a:cs typeface="Arial" panose="020B0604020202020204" pitchFamily="34" charset="0"/>
            </a:endParaRPr>
          </a:p>
        </p:txBody>
      </p:sp>
      <p:sp>
        <p:nvSpPr>
          <p:cNvPr id="25" name="Rectangle 24"/>
          <p:cNvSpPr/>
          <p:nvPr/>
        </p:nvSpPr>
        <p:spPr>
          <a:xfrm>
            <a:off x="3380089" y="1775923"/>
            <a:ext cx="2383821" cy="274622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b="1" dirty="0" smtClean="0">
                <a:solidFill>
                  <a:schemeClr val="tx1"/>
                </a:solidFill>
                <a:latin typeface="Arial" panose="020B0604020202020204" pitchFamily="34" charset="0"/>
                <a:cs typeface="Arial" panose="020B0604020202020204" pitchFamily="34" charset="0"/>
              </a:rPr>
              <a:t>2. </a:t>
            </a:r>
            <a:r>
              <a:rPr lang="en-US" sz="1600" dirty="0" err="1">
                <a:latin typeface="Arial" panose="020B0604020202020204" pitchFamily="34" charset="0"/>
                <a:cs typeface="Arial" panose="020B0604020202020204" pitchFamily="34" charset="0"/>
              </a:rPr>
              <a:t>Tham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gia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thảo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hội</a:t>
            </a:r>
            <a:r>
              <a:rPr lang="en-US" sz="1600" dirty="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nghị</a:t>
            </a:r>
            <a:r>
              <a:rPr lang="en-US" sz="1600" dirty="0" smtClean="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a:t>
            </a:r>
            <a:r>
              <a:rPr lang="en-US" sz="1600" dirty="0" err="1" smtClean="0">
                <a:latin typeface="Arial" panose="020B0604020202020204" pitchFamily="34" charset="0"/>
                <a:cs typeface="Arial" panose="020B0604020202020204" pitchFamily="34" charset="0"/>
              </a:rPr>
              <a:t>hời</a:t>
            </a:r>
            <a:r>
              <a:rPr lang="en-US" sz="1600" dirty="0" smtClean="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gian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tham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gia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được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tính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người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chủ</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trì</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hoặc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người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có</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bài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trình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bày</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tối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đa</a:t>
            </a:r>
            <a:r>
              <a:rPr lang="en-US" sz="1600" dirty="0">
                <a:latin typeface="Arial" panose="020B0604020202020204" pitchFamily="34" charset="0"/>
                <a:cs typeface="Arial" panose="020B0604020202020204" pitchFamily="34" charset="0"/>
              </a:rPr>
              <a:t> 8 </a:t>
            </a:r>
            <a:r>
              <a:rPr lang="en-US" sz="1600" dirty="0" err="1">
                <a:latin typeface="Arial" panose="020B0604020202020204" pitchFamily="34" charset="0"/>
                <a:cs typeface="Arial" panose="020B0604020202020204" pitchFamily="34" charset="0"/>
              </a:rPr>
              <a:t>tiết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và</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người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tham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dự</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tối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đa</a:t>
            </a:r>
            <a:r>
              <a:rPr lang="en-US" sz="1600" dirty="0">
                <a:latin typeface="Arial" panose="020B0604020202020204" pitchFamily="34" charset="0"/>
                <a:cs typeface="Arial" panose="020B0604020202020204" pitchFamily="34" charset="0"/>
              </a:rPr>
              <a:t> 4 </a:t>
            </a:r>
            <a:r>
              <a:rPr lang="en-US" sz="1600" dirty="0" err="1">
                <a:latin typeface="Arial" panose="020B0604020202020204" pitchFamily="34" charset="0"/>
                <a:cs typeface="Arial" panose="020B0604020202020204" pitchFamily="34" charset="0"/>
              </a:rPr>
              <a:t>tiết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mỗi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thảo</a:t>
            </a: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hội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nghị</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và</a:t>
            </a:r>
            <a:r>
              <a:rPr lang="en-US" sz="1600" dirty="0">
                <a:latin typeface="Arial" panose="020B0604020202020204" pitchFamily="34" charset="0"/>
                <a:cs typeface="Arial" panose="020B0604020202020204" pitchFamily="34" charset="0"/>
              </a:rPr>
              <a:t> do </a:t>
            </a:r>
            <a:r>
              <a:rPr lang="en-US" sz="1600" dirty="0" err="1">
                <a:latin typeface="Arial" panose="020B0604020202020204" pitchFamily="34" charset="0"/>
                <a:cs typeface="Arial" panose="020B0604020202020204" pitchFamily="34" charset="0"/>
              </a:rPr>
              <a:t>thủ</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trưởng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đơn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vị</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tổ</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chức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thảo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hội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nghị</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xác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nhận</a:t>
            </a:r>
            <a:r>
              <a:rPr lang="en-US" sz="1600" dirty="0">
                <a:latin typeface="Arial" panose="020B0604020202020204" pitchFamily="34" charset="0"/>
                <a:cs typeface="Arial" panose="020B0604020202020204" pitchFamily="34" charset="0"/>
              </a:rPr>
              <a:t>.</a:t>
            </a:r>
            <a:endParaRPr lang="en-US" sz="1600" b="1" dirty="0" smtClean="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088975" y="1794637"/>
            <a:ext cx="2383823" cy="272751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b="1" dirty="0" smtClean="0">
                <a:solidFill>
                  <a:schemeClr val="tx1"/>
                </a:solidFill>
                <a:latin typeface="Arial" panose="020B0604020202020204" pitchFamily="34" charset="0"/>
                <a:cs typeface="Arial" panose="020B0604020202020204" pitchFamily="34" charset="0"/>
              </a:rPr>
              <a:t>3. </a:t>
            </a:r>
            <a:r>
              <a:rPr lang="en-US" sz="1600" dirty="0">
                <a:latin typeface="Arial" panose="020B0604020202020204" pitchFamily="34" charset="0"/>
                <a:cs typeface="Arial" panose="020B0604020202020204" pitchFamily="34" charset="0"/>
              </a:rPr>
              <a:t>T</a:t>
            </a:r>
            <a:r>
              <a:rPr lang="vi-VN" sz="1600" dirty="0">
                <a:latin typeface="Arial" panose="020B0604020202020204" pitchFamily="34" charset="0"/>
                <a:cs typeface="Arial" panose="020B0604020202020204" pitchFamily="34" charset="0"/>
              </a:rPr>
              <a:t>ham gia biên soạn giáo trình, tài liệu giảng dạy, tài liệu chuyên </a:t>
            </a:r>
            <a:r>
              <a:rPr lang="vi-VN" sz="1600" dirty="0" smtClean="0">
                <a:latin typeface="Arial" panose="020B0604020202020204" pitchFamily="34" charset="0"/>
                <a:cs typeface="Arial" panose="020B0604020202020204" pitchFamily="34" charset="0"/>
              </a:rPr>
              <a:t>môn</a:t>
            </a:r>
            <a:r>
              <a:rPr lang="en-US" sz="1600" dirty="0" smtClean="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a:t>
            </a:r>
            <a:r>
              <a:rPr lang="en-US" sz="1600" dirty="0" err="1" smtClean="0">
                <a:latin typeface="Arial" panose="020B0604020202020204" pitchFamily="34" charset="0"/>
                <a:cs typeface="Arial" panose="020B0604020202020204" pitchFamily="34" charset="0"/>
              </a:rPr>
              <a:t>hời</a:t>
            </a:r>
            <a:r>
              <a:rPr lang="en-US" sz="1600" dirty="0" smtClean="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gian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được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tính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tối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không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quá</a:t>
            </a:r>
            <a:r>
              <a:rPr lang="en-US" sz="1600" dirty="0">
                <a:latin typeface="Arial" panose="020B0604020202020204" pitchFamily="34" charset="0"/>
                <a:cs typeface="Arial" panose="020B0604020202020204" pitchFamily="34" charset="0"/>
              </a:rPr>
              <a:t> 8 </a:t>
            </a:r>
            <a:r>
              <a:rPr lang="en-US" sz="1600" dirty="0" err="1">
                <a:latin typeface="Arial" panose="020B0604020202020204" pitchFamily="34" charset="0"/>
                <a:cs typeface="Arial" panose="020B0604020202020204" pitchFamily="34" charset="0"/>
              </a:rPr>
              <a:t>tiết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đối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với</a:t>
            </a:r>
            <a:r>
              <a:rPr lang="en-US" sz="1600" dirty="0">
                <a:latin typeface="Arial" panose="020B0604020202020204" pitchFamily="34" charset="0"/>
                <a:cs typeface="Arial" panose="020B0604020202020204" pitchFamily="34" charset="0"/>
              </a:rPr>
              <a:t> 1 </a:t>
            </a:r>
            <a:r>
              <a:rPr lang="en-US" sz="1600" dirty="0" err="1">
                <a:latin typeface="Arial" panose="020B0604020202020204" pitchFamily="34" charset="0"/>
                <a:cs typeface="Arial" panose="020B0604020202020204" pitchFamily="34" charset="0"/>
              </a:rPr>
              <a:t>giáo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trình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tài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liệu</a:t>
            </a:r>
            <a:r>
              <a:rPr lang="en-US" sz="1600" dirty="0" smtClean="0">
                <a:latin typeface="Arial" panose="020B0604020202020204" pitchFamily="34" charset="0"/>
                <a:cs typeface="Arial" panose="020B0604020202020204" pitchFamily="34" charset="0"/>
              </a:rPr>
              <a:t>.</a:t>
            </a:r>
          </a:p>
          <a:p>
            <a:endParaRPr lang="en-US" sz="1600" b="1" dirty="0">
              <a:solidFill>
                <a:schemeClr val="tx1"/>
              </a:solidFill>
              <a:latin typeface="Arial" panose="020B0604020202020204" pitchFamily="34" charset="0"/>
              <a:cs typeface="Arial" panose="020B0604020202020204" pitchFamily="34" charset="0"/>
            </a:endParaRPr>
          </a:p>
          <a:p>
            <a:endParaRPr lang="en-US" sz="1600" b="1" dirty="0" smtClean="0">
              <a:solidFill>
                <a:schemeClr val="tx1"/>
              </a:solidFill>
              <a:latin typeface="Arial" panose="020B0604020202020204" pitchFamily="34" charset="0"/>
              <a:cs typeface="Arial" panose="020B0604020202020204" pitchFamily="34" charset="0"/>
            </a:endParaRPr>
          </a:p>
          <a:p>
            <a:endParaRPr lang="en-US" sz="1600" b="1" dirty="0" smtClean="0">
              <a:solidFill>
                <a:schemeClr val="tx1"/>
              </a:solidFill>
              <a:latin typeface="Arial" panose="020B0604020202020204" pitchFamily="34" charset="0"/>
              <a:cs typeface="Arial" panose="020B0604020202020204" pitchFamily="34" charset="0"/>
            </a:endParaRPr>
          </a:p>
        </p:txBody>
      </p:sp>
      <p:cxnSp>
        <p:nvCxnSpPr>
          <p:cNvPr id="30" name="Straight Arrow Connector 29"/>
          <p:cNvCxnSpPr>
            <a:stCxn id="5" idx="2"/>
            <a:endCxn id="22" idx="0"/>
          </p:cNvCxnSpPr>
          <p:nvPr/>
        </p:nvCxnSpPr>
        <p:spPr>
          <a:xfrm flipH="1">
            <a:off x="1538046" y="1447958"/>
            <a:ext cx="3106191" cy="34100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596412" y="838062"/>
            <a:ext cx="0" cy="22984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5" idx="2"/>
          </p:cNvCxnSpPr>
          <p:nvPr/>
        </p:nvCxnSpPr>
        <p:spPr>
          <a:xfrm>
            <a:off x="4477934" y="1447958"/>
            <a:ext cx="2682892" cy="28942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572000" y="1447958"/>
            <a:ext cx="0" cy="32796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6798052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4" y="115692"/>
            <a:ext cx="7406876" cy="678915"/>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a:r>
              <a:rPr lang="en-US" sz="1600" b="1" dirty="0" err="1" smtClean="0">
                <a:solidFill>
                  <a:srgbClr val="C00000"/>
                </a:solidFill>
                <a:latin typeface="Arial" panose="020B0604020202020204" pitchFamily="34" charset="0"/>
                <a:cs typeface="Arial" panose="020B0604020202020204" pitchFamily="34" charset="0"/>
              </a:rPr>
              <a:t>Dự</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kiến</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nội</a:t>
            </a:r>
            <a:r>
              <a:rPr lang="en-US" sz="1600" b="1" dirty="0" smtClean="0">
                <a:solidFill>
                  <a:srgbClr val="C00000"/>
                </a:solidFill>
                <a:latin typeface="Arial" panose="020B0604020202020204" pitchFamily="34" charset="0"/>
                <a:cs typeface="Arial" panose="020B0604020202020204" pitchFamily="34" charset="0"/>
              </a:rPr>
              <a:t> dung </a:t>
            </a:r>
            <a:r>
              <a:rPr lang="en-US" sz="1600" b="1" dirty="0" err="1" smtClean="0">
                <a:solidFill>
                  <a:srgbClr val="C00000"/>
                </a:solidFill>
                <a:latin typeface="Arial" panose="020B0604020202020204" pitchFamily="34" charset="0"/>
                <a:cs typeface="Arial" panose="020B0604020202020204" pitchFamily="34" charset="0"/>
              </a:rPr>
              <a:t>quy</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định</a:t>
            </a:r>
            <a:r>
              <a:rPr lang="en-US" sz="1600" b="1" dirty="0" smtClean="0">
                <a:solidFill>
                  <a:srgbClr val="C00000"/>
                </a:solidFill>
                <a:latin typeface="Arial" panose="020B0604020202020204" pitchFamily="34" charset="0"/>
                <a:cs typeface="Arial" panose="020B0604020202020204" pitchFamily="34" charset="0"/>
              </a:rPr>
              <a:t> chi </a:t>
            </a:r>
            <a:r>
              <a:rPr lang="en-US" sz="1600" b="1" dirty="0" err="1" smtClean="0">
                <a:solidFill>
                  <a:srgbClr val="C00000"/>
                </a:solidFill>
                <a:latin typeface="Arial" panose="020B0604020202020204" pitchFamily="34" charset="0"/>
                <a:cs typeface="Arial" panose="020B0604020202020204" pitchFamily="34" charset="0"/>
              </a:rPr>
              <a:t>tiết</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trong</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Thông</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tư</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của</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Bộ</a:t>
            </a:r>
            <a:r>
              <a:rPr lang="en-US" sz="1600" b="1" dirty="0" smtClean="0">
                <a:solidFill>
                  <a:srgbClr val="C00000"/>
                </a:solidFill>
                <a:latin typeface="Arial" panose="020B0604020202020204" pitchFamily="34" charset="0"/>
                <a:cs typeface="Arial" panose="020B0604020202020204" pitchFamily="34" charset="0"/>
              </a:rPr>
              <a:t> Y </a:t>
            </a:r>
            <a:r>
              <a:rPr lang="en-US" sz="1600" b="1" dirty="0" err="1" smtClean="0">
                <a:solidFill>
                  <a:srgbClr val="C00000"/>
                </a:solidFill>
                <a:latin typeface="Arial" panose="020B0604020202020204" pitchFamily="34" charset="0"/>
                <a:cs typeface="Arial" panose="020B0604020202020204" pitchFamily="34" charset="0"/>
              </a:rPr>
              <a:t>tế</a:t>
            </a:r>
            <a:r>
              <a:rPr lang="en-US" sz="1600" b="1" dirty="0" smtClean="0">
                <a:solidFill>
                  <a:srgbClr val="C00000"/>
                </a:solidFill>
                <a:latin typeface="Arial" panose="020B0604020202020204" pitchFamily="34" charset="0"/>
                <a:cs typeface="Arial" panose="020B0604020202020204" pitchFamily="34" charset="0"/>
              </a:rPr>
              <a:t> </a:t>
            </a:r>
            <a:endParaRPr lang="en-US" sz="1600" b="1" dirty="0">
              <a:solidFill>
                <a:srgbClr val="C00000"/>
              </a:solidFill>
              <a:latin typeface="Arial" panose="020B0604020202020204" pitchFamily="34" charset="0"/>
              <a:cs typeface="Arial" panose="020B0604020202020204" pitchFamily="34" charset="0"/>
            </a:endParaRPr>
          </a:p>
        </p:txBody>
      </p:sp>
      <p:sp>
        <p:nvSpPr>
          <p:cNvPr id="5" name="Rectangle 4"/>
          <p:cNvSpPr/>
          <p:nvPr/>
        </p:nvSpPr>
        <p:spPr>
          <a:xfrm>
            <a:off x="1249098" y="993077"/>
            <a:ext cx="6934752" cy="3931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b="1" dirty="0" smtClean="0">
              <a:solidFill>
                <a:schemeClr val="tx1"/>
              </a:solidFill>
              <a:latin typeface="Arial" panose="020B0604020202020204" pitchFamily="34" charset="0"/>
              <a:cs typeface="Arial" panose="020B0604020202020204" pitchFamily="34" charset="0"/>
            </a:endParaRPr>
          </a:p>
          <a:p>
            <a:pPr algn="ctr"/>
            <a:r>
              <a:rPr lang="en-US" sz="1400" b="1" dirty="0" err="1" smtClean="0">
                <a:solidFill>
                  <a:schemeClr val="tx2">
                    <a:lumMod val="50000"/>
                  </a:schemeClr>
                </a:solidFill>
                <a:latin typeface="Arial" panose="020B0604020202020204" pitchFamily="34" charset="0"/>
                <a:cs typeface="Arial" panose="020B0604020202020204" pitchFamily="34" charset="0"/>
              </a:rPr>
              <a:t>Các</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hình</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thức</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cập</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nhật</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kiến</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thức</a:t>
            </a:r>
            <a:r>
              <a:rPr lang="en-US" sz="1400" b="1" dirty="0" smtClean="0">
                <a:solidFill>
                  <a:schemeClr val="tx2">
                    <a:lumMod val="50000"/>
                  </a:schemeClr>
                </a:solidFill>
                <a:latin typeface="Arial" panose="020B0604020202020204" pitchFamily="34" charset="0"/>
                <a:cs typeface="Arial" panose="020B0604020202020204" pitchFamily="34" charset="0"/>
              </a:rPr>
              <a:t> y </a:t>
            </a:r>
            <a:r>
              <a:rPr lang="en-US" sz="1400" b="1" dirty="0" err="1" smtClean="0">
                <a:solidFill>
                  <a:schemeClr val="tx2">
                    <a:lumMod val="50000"/>
                  </a:schemeClr>
                </a:solidFill>
                <a:latin typeface="Arial" panose="020B0604020202020204" pitchFamily="34" charset="0"/>
                <a:cs typeface="Arial" panose="020B0604020202020204" pitchFamily="34" charset="0"/>
              </a:rPr>
              <a:t>khoa</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liên</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tục</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và</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nguyên</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tắc</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quy</a:t>
            </a:r>
            <a:r>
              <a:rPr lang="en-US" sz="1400" b="1" dirty="0" smtClean="0">
                <a:solidFill>
                  <a:schemeClr val="tx2">
                    <a:lumMod val="50000"/>
                  </a:schemeClr>
                </a:solidFill>
                <a:latin typeface="Arial" panose="020B0604020202020204" pitchFamily="34" charset="0"/>
                <a:cs typeface="Arial" panose="020B0604020202020204" pitchFamily="34" charset="0"/>
              </a:rPr>
              <a:t> </a:t>
            </a:r>
            <a:r>
              <a:rPr lang="en-US" sz="1400" b="1" dirty="0" err="1" smtClean="0">
                <a:solidFill>
                  <a:schemeClr val="tx2">
                    <a:lumMod val="50000"/>
                  </a:schemeClr>
                </a:solidFill>
                <a:latin typeface="Arial" panose="020B0604020202020204" pitchFamily="34" charset="0"/>
                <a:cs typeface="Arial" panose="020B0604020202020204" pitchFamily="34" charset="0"/>
              </a:rPr>
              <a:t>đổi</a:t>
            </a:r>
            <a:endParaRPr lang="en-US" sz="1400" b="1" dirty="0" smtClean="0">
              <a:solidFill>
                <a:schemeClr val="tx2">
                  <a:lumMod val="50000"/>
                </a:schemeClr>
              </a:solidFill>
              <a:latin typeface="Arial" panose="020B0604020202020204" pitchFamily="34" charset="0"/>
              <a:cs typeface="Arial" panose="020B0604020202020204" pitchFamily="34" charset="0"/>
            </a:endParaRPr>
          </a:p>
          <a:p>
            <a:pPr algn="ctr"/>
            <a:endParaRPr lang="en-US" sz="1200" b="1" i="1"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382254" y="1729313"/>
            <a:ext cx="2311584" cy="2937309"/>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dirty="0">
                <a:solidFill>
                  <a:schemeClr val="tx1"/>
                </a:solidFill>
                <a:latin typeface="Arial" panose="020B0604020202020204" pitchFamily="34" charset="0"/>
                <a:cs typeface="Arial" panose="020B0604020202020204" pitchFamily="34" charset="0"/>
              </a:rPr>
              <a:t>4</a:t>
            </a:r>
            <a:r>
              <a:rPr lang="en-US" sz="1600" dirty="0" smtClean="0">
                <a:solidFill>
                  <a:schemeClr val="tx1"/>
                </a:solidFill>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Thực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hiện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các</a:t>
            </a:r>
            <a:r>
              <a:rPr lang="en-US" sz="1600" dirty="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NCKH</a:t>
            </a:r>
            <a:r>
              <a:rPr lang="en-US" sz="1600" dirty="0" smtClean="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sáng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kiến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cải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tiến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kỹ</a:t>
            </a:r>
            <a:r>
              <a:rPr lang="en-US" sz="1600" dirty="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thuật</a:t>
            </a:r>
            <a:r>
              <a:rPr lang="en-US" sz="1600" dirty="0" smtClean="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a:t>
            </a:r>
            <a:r>
              <a:rPr lang="en-US" sz="1600" dirty="0" err="1" smtClean="0">
                <a:latin typeface="Arial" panose="020B0604020202020204" pitchFamily="34" charset="0"/>
                <a:cs typeface="Arial" panose="020B0604020202020204" pitchFamily="34" charset="0"/>
              </a:rPr>
              <a:t>hời</a:t>
            </a:r>
            <a:r>
              <a:rPr lang="en-US" sz="1600" dirty="0" smtClean="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gian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tính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tối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đa</a:t>
            </a:r>
            <a:r>
              <a:rPr lang="en-US" sz="1600" dirty="0">
                <a:latin typeface="Arial" panose="020B0604020202020204" pitchFamily="34" charset="0"/>
                <a:cs typeface="Arial" panose="020B0604020202020204" pitchFamily="34" charset="0"/>
              </a:rPr>
              <a:t> 12 </a:t>
            </a:r>
            <a:r>
              <a:rPr lang="en-US" sz="1600" dirty="0" err="1">
                <a:latin typeface="Arial" panose="020B0604020202020204" pitchFamily="34" charset="0"/>
                <a:cs typeface="Arial" panose="020B0604020202020204" pitchFamily="34" charset="0"/>
              </a:rPr>
              <a:t>tiết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người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chủ</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trì</a:t>
            </a: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thư</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đề</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tài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cấp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Nhà</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nước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hoặc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cấp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Bộ</a:t>
            </a:r>
            <a:r>
              <a:rPr lang="en-US" sz="1600" dirty="0">
                <a:latin typeface="Arial" panose="020B0604020202020204" pitchFamily="34" charset="0"/>
                <a:cs typeface="Arial" panose="020B0604020202020204" pitchFamily="34" charset="0"/>
              </a:rPr>
              <a:t>; 8 </a:t>
            </a:r>
            <a:r>
              <a:rPr lang="en-US" sz="1600" dirty="0" err="1">
                <a:latin typeface="Arial" panose="020B0604020202020204" pitchFamily="34" charset="0"/>
                <a:cs typeface="Arial" panose="020B0604020202020204" pitchFamily="34" charset="0"/>
              </a:rPr>
              <a:t>tiết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người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chủ</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trì</a:t>
            </a:r>
            <a:r>
              <a:rPr lang="en-US" sz="1600" dirty="0">
                <a:latin typeface="Arial" panose="020B0604020202020204" pitchFamily="34" charset="0"/>
                <a:cs typeface="Arial" panose="020B0604020202020204" pitchFamily="34" charset="0"/>
              </a:rPr>
              <a:t>/</a:t>
            </a:r>
            <a:r>
              <a:rPr lang="en-US" sz="1600" dirty="0" err="1">
                <a:latin typeface="Arial" panose="020B0604020202020204" pitchFamily="34" charset="0"/>
                <a:cs typeface="Arial" panose="020B0604020202020204" pitchFamily="34" charset="0"/>
              </a:rPr>
              <a:t>thư</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ký</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đề</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tài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cấp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cơ</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sở</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thành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viên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tham</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gia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được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tính</a:t>
            </a:r>
            <a:r>
              <a:rPr lang="en-US" sz="1600" dirty="0">
                <a:latin typeface="Arial" panose="020B0604020202020204" pitchFamily="34" charset="0"/>
                <a:cs typeface="Arial" panose="020B0604020202020204" pitchFamily="34" charset="0"/>
              </a:rPr>
              <a:t> 4 </a:t>
            </a:r>
            <a:r>
              <a:rPr lang="en-US" sz="1600" dirty="0" err="1">
                <a:latin typeface="Arial" panose="020B0604020202020204" pitchFamily="34" charset="0"/>
                <a:cs typeface="Arial" panose="020B0604020202020204" pitchFamily="34" charset="0"/>
              </a:rPr>
              <a:t>tiết</a:t>
            </a:r>
            <a:endParaRPr lang="en-US" sz="1600" dirty="0" smtClean="0">
              <a:solidFill>
                <a:schemeClr val="tx1"/>
              </a:solidFill>
              <a:latin typeface="Arial" panose="020B0604020202020204" pitchFamily="34" charset="0"/>
              <a:cs typeface="Arial" panose="020B0604020202020204" pitchFamily="34" charset="0"/>
            </a:endParaRPr>
          </a:p>
          <a:p>
            <a:endParaRPr lang="en-US" sz="1200" dirty="0" smtClean="0">
              <a:solidFill>
                <a:schemeClr val="tx1"/>
              </a:solidFill>
              <a:cs typeface="Arial" panose="020B0604020202020204" pitchFamily="34" charset="0"/>
            </a:endParaRPr>
          </a:p>
        </p:txBody>
      </p:sp>
      <p:sp>
        <p:nvSpPr>
          <p:cNvPr id="25" name="Rectangle 24"/>
          <p:cNvSpPr/>
          <p:nvPr/>
        </p:nvSpPr>
        <p:spPr>
          <a:xfrm>
            <a:off x="3171187" y="1699120"/>
            <a:ext cx="2773316" cy="296750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dirty="0" smtClean="0">
                <a:solidFill>
                  <a:schemeClr val="tx1"/>
                </a:solidFill>
                <a:latin typeface="Arial" panose="020B0604020202020204" pitchFamily="34" charset="0"/>
                <a:cs typeface="Arial" panose="020B0604020202020204" pitchFamily="34" charset="0"/>
              </a:rPr>
              <a:t>5. </a:t>
            </a:r>
            <a:r>
              <a:rPr lang="vi-VN" sz="1600" dirty="0">
                <a:latin typeface="Arial" panose="020B0604020202020204" pitchFamily="34" charset="0"/>
                <a:cs typeface="Arial" panose="020B0604020202020204" pitchFamily="34" charset="0"/>
              </a:rPr>
              <a:t>Người giảng dạy về cập nhật </a:t>
            </a:r>
            <a:r>
              <a:rPr lang="en-US" sz="1600" dirty="0" err="1" smtClean="0">
                <a:latin typeface="Arial" panose="020B0604020202020204" pitchFamily="34" charset="0"/>
                <a:cs typeface="Arial" panose="020B0604020202020204" pitchFamily="34" charset="0"/>
              </a:rPr>
              <a:t>KTYKLT</a:t>
            </a:r>
            <a:r>
              <a:rPr lang="en-US" sz="1600" dirty="0" smtClean="0">
                <a:latin typeface="Arial" panose="020B0604020202020204" pitchFamily="34" charset="0"/>
                <a:cs typeface="Arial" panose="020B0604020202020204" pitchFamily="34" charset="0"/>
              </a:rPr>
              <a:t> </a:t>
            </a:r>
            <a:r>
              <a:rPr lang="vi-VN" sz="1600" dirty="0" smtClean="0">
                <a:latin typeface="Arial" panose="020B0604020202020204" pitchFamily="34" charset="0"/>
                <a:cs typeface="Arial" panose="020B0604020202020204" pitchFamily="34" charset="0"/>
              </a:rPr>
              <a:t>thuộc </a:t>
            </a:r>
            <a:r>
              <a:rPr lang="vi-VN" sz="1600" dirty="0">
                <a:latin typeface="Arial" panose="020B0604020202020204" pitchFamily="34" charset="0"/>
                <a:cs typeface="Arial" panose="020B0604020202020204" pitchFamily="34" charset="0"/>
              </a:rPr>
              <a:t>phạm vi hành nghề được cấp chứng nhận và do thủ trưởng cơ sở cập nhật kiến thức y khoa liên tục xác nhận theo thời gian giảng thực tế</a:t>
            </a:r>
            <a:r>
              <a:rPr lang="en-US" sz="1600" dirty="0" smtClean="0">
                <a:latin typeface="Arial" panose="020B0604020202020204" pitchFamily="34" charset="0"/>
                <a:cs typeface="Arial" panose="020B0604020202020204" pitchFamily="34" charset="0"/>
              </a:rPr>
              <a:t>.</a:t>
            </a:r>
          </a:p>
          <a:p>
            <a:endParaRPr lang="en-US" sz="1600" dirty="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endParaRPr lang="en-US" sz="1600" dirty="0" smtClean="0">
              <a:latin typeface="Arial" panose="020B0604020202020204" pitchFamily="34" charset="0"/>
              <a:cs typeface="Arial" panose="020B0604020202020204" pitchFamily="34" charset="0"/>
            </a:endParaRPr>
          </a:p>
          <a:p>
            <a:endParaRPr lang="en-US" sz="1200" dirty="0">
              <a:solidFill>
                <a:schemeClr val="tx1"/>
              </a:solidFill>
              <a:latin typeface="Arial" panose="020B0604020202020204" pitchFamily="34" charset="0"/>
              <a:cs typeface="Arial" panose="020B0604020202020204" pitchFamily="34" charset="0"/>
            </a:endParaRPr>
          </a:p>
          <a:p>
            <a:endParaRPr lang="en-US" sz="1200" dirty="0" smtClean="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233450" y="1722574"/>
            <a:ext cx="2528295" cy="294404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dirty="0">
                <a:solidFill>
                  <a:schemeClr val="tx1"/>
                </a:solidFill>
                <a:latin typeface="Arial" panose="020B0604020202020204" pitchFamily="34" charset="0"/>
                <a:cs typeface="Arial" panose="020B0604020202020204" pitchFamily="34" charset="0"/>
              </a:rPr>
              <a:t>6</a:t>
            </a:r>
            <a:r>
              <a:rPr lang="en-US" sz="1600" dirty="0" smtClean="0">
                <a:solidFill>
                  <a:schemeClr val="tx1"/>
                </a:solidFill>
                <a:latin typeface="Arial" panose="020B0604020202020204" pitchFamily="34" charset="0"/>
                <a:cs typeface="Arial" panose="020B0604020202020204" pitchFamily="34" charset="0"/>
              </a:rPr>
              <a:t>.</a:t>
            </a:r>
            <a:r>
              <a:rPr lang="en-US" sz="1600" b="1" dirty="0" smtClean="0">
                <a:solidFill>
                  <a:schemeClr val="tx1"/>
                </a:solidFill>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Tự</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cập</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nhật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kiến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thức</a:t>
            </a:r>
            <a:r>
              <a:rPr lang="en-US" sz="1600" dirty="0">
                <a:latin typeface="Arial" panose="020B0604020202020204" pitchFamily="34" charset="0"/>
                <a:cs typeface="Arial" panose="020B0604020202020204" pitchFamily="34" charset="0"/>
              </a:rPr>
              <a:t> y </a:t>
            </a:r>
            <a:r>
              <a:rPr lang="en-US" sz="1600" dirty="0" err="1">
                <a:latin typeface="Arial" panose="020B0604020202020204" pitchFamily="34" charset="0"/>
                <a:cs typeface="Arial" panose="020B0604020202020204" pitchFamily="34" charset="0"/>
              </a:rPr>
              <a:t>khoa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và</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các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hình</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thức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khác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hướng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dẫn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luận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án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luận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văn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viết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bài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khoa</a:t>
            </a:r>
            <a:r>
              <a:rPr lang="en-US" sz="1600" dirty="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học</a:t>
            </a:r>
            <a:r>
              <a:rPr lang="en-US" sz="1600" dirty="0" smtClean="0">
                <a:latin typeface="Arial" panose="020B0604020202020204" pitchFamily="34" charset="0"/>
                <a:cs typeface="Arial" panose="020B0604020202020204" pitchFamily="34" charset="0"/>
              </a:rPr>
              <a:t>,…:</a:t>
            </a:r>
            <a:endParaRPr lang="en-US" sz="1600" dirty="0">
              <a:latin typeface="Arial" panose="020B0604020202020204" pitchFamily="34" charset="0"/>
              <a:cs typeface="Arial" panose="020B0604020202020204" pitchFamily="34" charset="0"/>
            </a:endParaRPr>
          </a:p>
          <a:p>
            <a:pPr marL="171450" indent="-171450">
              <a:buFontTx/>
              <a:buChar char="-"/>
            </a:pPr>
            <a:r>
              <a:rPr lang="en-US" sz="1600" dirty="0" err="1" smtClean="0">
                <a:latin typeface="Arial" panose="020B0604020202020204" pitchFamily="34" charset="0"/>
                <a:cs typeface="Arial" panose="020B0604020202020204" pitchFamily="34" charset="0"/>
              </a:rPr>
              <a:t>Được</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tính</a:t>
            </a:r>
            <a:r>
              <a:rPr lang="en-US" sz="1600" dirty="0" smtClean="0">
                <a:latin typeface="Arial" panose="020B0604020202020204" pitchFamily="34" charset="0"/>
                <a:cs typeface="Arial" panose="020B0604020202020204" pitchFamily="34" charset="0"/>
              </a:rPr>
              <a:t> 12 </a:t>
            </a:r>
            <a:r>
              <a:rPr lang="en-US" sz="1600" dirty="0" err="1">
                <a:latin typeface="Arial" panose="020B0604020202020204" pitchFamily="34" charset="0"/>
                <a:cs typeface="Arial" panose="020B0604020202020204" pitchFamily="34" charset="0"/>
              </a:rPr>
              <a:t>tiết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người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hướng</a:t>
            </a:r>
            <a:r>
              <a:rPr lang="en-US" sz="1600" dirty="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dẫn</a:t>
            </a:r>
            <a:r>
              <a:rPr lang="en-US" sz="1600" dirty="0" smtClean="0">
                <a:latin typeface="Arial" panose="020B0604020202020204" pitchFamily="34" charset="0"/>
                <a:cs typeface="Arial" panose="020B0604020202020204" pitchFamily="34" charset="0"/>
              </a:rPr>
              <a:t> </a:t>
            </a:r>
            <a:r>
              <a:rPr lang="en-US" sz="1600" dirty="0" err="1" smtClean="0">
                <a:latin typeface="Arial" panose="020B0604020202020204" pitchFamily="34" charset="0"/>
                <a:cs typeface="Arial" panose="020B0604020202020204" pitchFamily="34" charset="0"/>
              </a:rPr>
              <a:t>luận</a:t>
            </a:r>
            <a:r>
              <a:rPr lang="en-US" sz="1600" dirty="0" smtClean="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án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và</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viết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bài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khoa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học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nước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ngoài</a:t>
            </a:r>
            <a:r>
              <a:rPr lang="en-US" sz="1600" dirty="0">
                <a:latin typeface="Arial" panose="020B0604020202020204" pitchFamily="34" charset="0"/>
                <a:cs typeface="Arial" panose="020B0604020202020204" pitchFamily="34" charset="0"/>
              </a:rPr>
              <a:t>, </a:t>
            </a:r>
            <a:endParaRPr lang="en-US" sz="1600" dirty="0" smtClean="0">
              <a:latin typeface="Arial" panose="020B0604020202020204" pitchFamily="34" charset="0"/>
              <a:cs typeface="Arial" panose="020B0604020202020204" pitchFamily="34" charset="0"/>
            </a:endParaRPr>
          </a:p>
          <a:p>
            <a:pPr marL="171450" indent="-171450">
              <a:buFontTx/>
              <a:buChar char="-"/>
            </a:pPr>
            <a:r>
              <a:rPr lang="en-US" sz="1600" dirty="0" smtClean="0">
                <a:latin typeface="Arial" panose="020B0604020202020204" pitchFamily="34" charset="0"/>
                <a:cs typeface="Arial" panose="020B0604020202020204" pitchFamily="34" charset="0"/>
              </a:rPr>
              <a:t>8 </a:t>
            </a:r>
            <a:r>
              <a:rPr lang="en-US" sz="1600" dirty="0" err="1">
                <a:latin typeface="Arial" panose="020B0604020202020204" pitchFamily="34" charset="0"/>
                <a:cs typeface="Arial" panose="020B0604020202020204" pitchFamily="34" charset="0"/>
              </a:rPr>
              <a:t>tiết</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cho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người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hướng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dẫn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luận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văn</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và</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bài</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báo</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khoa</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học</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trong</a:t>
            </a:r>
            <a:r>
              <a:rPr lang="en-US" sz="1600" dirty="0">
                <a:latin typeface="Arial" panose="020B0604020202020204" pitchFamily="34" charset="0"/>
                <a:cs typeface="Arial" panose="020B0604020202020204" pitchFamily="34" charset="0"/>
              </a:rPr>
              <a:t> </a:t>
            </a:r>
            <a:r>
              <a:rPr lang="en-US" sz="1600" dirty="0" err="1">
                <a:latin typeface="Arial" panose="020B0604020202020204" pitchFamily="34" charset="0"/>
                <a:cs typeface="Arial" panose="020B0604020202020204" pitchFamily="34" charset="0"/>
              </a:rPr>
              <a:t>nước</a:t>
            </a:r>
            <a:endParaRPr lang="en-US" sz="1600" b="1" dirty="0" smtClean="0">
              <a:solidFill>
                <a:schemeClr val="tx1"/>
              </a:solidFill>
              <a:latin typeface="Arial" panose="020B0604020202020204" pitchFamily="34" charset="0"/>
              <a:cs typeface="Arial" panose="020B0604020202020204" pitchFamily="34" charset="0"/>
            </a:endParaRPr>
          </a:p>
        </p:txBody>
      </p:sp>
      <p:cxnSp>
        <p:nvCxnSpPr>
          <p:cNvPr id="30" name="Straight Arrow Connector 29"/>
          <p:cNvCxnSpPr>
            <a:stCxn id="5" idx="2"/>
            <a:endCxn id="22" idx="0"/>
          </p:cNvCxnSpPr>
          <p:nvPr/>
        </p:nvCxnSpPr>
        <p:spPr>
          <a:xfrm flipH="1">
            <a:off x="1538046" y="1386262"/>
            <a:ext cx="3178428" cy="34305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636429" y="794607"/>
            <a:ext cx="0" cy="22984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5" idx="2"/>
          </p:cNvCxnSpPr>
          <p:nvPr/>
        </p:nvCxnSpPr>
        <p:spPr>
          <a:xfrm>
            <a:off x="4550171" y="1386262"/>
            <a:ext cx="2682892" cy="28942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644237" y="1386262"/>
            <a:ext cx="0" cy="32796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87911772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4" y="115692"/>
            <a:ext cx="7406875" cy="678915"/>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a:r>
              <a:rPr lang="en-US" sz="1600" b="1" dirty="0" err="1" smtClean="0">
                <a:solidFill>
                  <a:srgbClr val="C00000"/>
                </a:solidFill>
                <a:latin typeface="Arial" panose="020B0604020202020204" pitchFamily="34" charset="0"/>
                <a:cs typeface="Arial" panose="020B0604020202020204" pitchFamily="34" charset="0"/>
              </a:rPr>
              <a:t>Dự</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kiến</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nội</a:t>
            </a:r>
            <a:r>
              <a:rPr lang="en-US" sz="1600" b="1" dirty="0" smtClean="0">
                <a:solidFill>
                  <a:srgbClr val="C00000"/>
                </a:solidFill>
                <a:latin typeface="Arial" panose="020B0604020202020204" pitchFamily="34" charset="0"/>
                <a:cs typeface="Arial" panose="020B0604020202020204" pitchFamily="34" charset="0"/>
              </a:rPr>
              <a:t> dung </a:t>
            </a:r>
            <a:r>
              <a:rPr lang="en-US" sz="1600" b="1" dirty="0" err="1" smtClean="0">
                <a:solidFill>
                  <a:srgbClr val="C00000"/>
                </a:solidFill>
                <a:latin typeface="Arial" panose="020B0604020202020204" pitchFamily="34" charset="0"/>
                <a:cs typeface="Arial" panose="020B0604020202020204" pitchFamily="34" charset="0"/>
              </a:rPr>
              <a:t>quy</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định</a:t>
            </a:r>
            <a:r>
              <a:rPr lang="en-US" sz="1600" b="1" dirty="0" smtClean="0">
                <a:solidFill>
                  <a:srgbClr val="C00000"/>
                </a:solidFill>
                <a:latin typeface="Arial" panose="020B0604020202020204" pitchFamily="34" charset="0"/>
                <a:cs typeface="Arial" panose="020B0604020202020204" pitchFamily="34" charset="0"/>
              </a:rPr>
              <a:t> chi </a:t>
            </a:r>
            <a:r>
              <a:rPr lang="en-US" sz="1600" b="1" dirty="0" err="1" smtClean="0">
                <a:solidFill>
                  <a:srgbClr val="C00000"/>
                </a:solidFill>
                <a:latin typeface="Arial" panose="020B0604020202020204" pitchFamily="34" charset="0"/>
                <a:cs typeface="Arial" panose="020B0604020202020204" pitchFamily="34" charset="0"/>
              </a:rPr>
              <a:t>tiết</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trong</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Thông</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tư</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của</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Bộ</a:t>
            </a:r>
            <a:r>
              <a:rPr lang="en-US" sz="1600" b="1" dirty="0" smtClean="0">
                <a:solidFill>
                  <a:srgbClr val="C00000"/>
                </a:solidFill>
                <a:latin typeface="Arial" panose="020B0604020202020204" pitchFamily="34" charset="0"/>
                <a:cs typeface="Arial" panose="020B0604020202020204" pitchFamily="34" charset="0"/>
              </a:rPr>
              <a:t> Y </a:t>
            </a:r>
            <a:r>
              <a:rPr lang="en-US" sz="1600" b="1" dirty="0" err="1" smtClean="0">
                <a:solidFill>
                  <a:srgbClr val="C00000"/>
                </a:solidFill>
                <a:latin typeface="Arial" panose="020B0604020202020204" pitchFamily="34" charset="0"/>
                <a:cs typeface="Arial" panose="020B0604020202020204" pitchFamily="34" charset="0"/>
              </a:rPr>
              <a:t>tế</a:t>
            </a:r>
            <a:r>
              <a:rPr lang="en-US" sz="1600" b="1" dirty="0" smtClean="0">
                <a:solidFill>
                  <a:srgbClr val="C00000"/>
                </a:solidFill>
                <a:latin typeface="Arial" panose="020B0604020202020204" pitchFamily="34" charset="0"/>
                <a:cs typeface="Arial" panose="020B0604020202020204" pitchFamily="34" charset="0"/>
              </a:rPr>
              <a:t> </a:t>
            </a:r>
            <a:endParaRPr lang="en-US" sz="1600" b="1" dirty="0">
              <a:solidFill>
                <a:srgbClr val="C00000"/>
              </a:solidFill>
              <a:latin typeface="Arial" panose="020B0604020202020204" pitchFamily="34" charset="0"/>
              <a:cs typeface="Arial" panose="020B0604020202020204" pitchFamily="34" charset="0"/>
            </a:endParaRPr>
          </a:p>
        </p:txBody>
      </p:sp>
      <p:sp>
        <p:nvSpPr>
          <p:cNvPr id="5" name="Rectangle 4"/>
          <p:cNvSpPr/>
          <p:nvPr/>
        </p:nvSpPr>
        <p:spPr>
          <a:xfrm>
            <a:off x="1249098" y="1040836"/>
            <a:ext cx="6934752" cy="3931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b="1" dirty="0" smtClean="0">
              <a:solidFill>
                <a:schemeClr val="tx1"/>
              </a:solidFill>
              <a:latin typeface="Arial" panose="020B0604020202020204" pitchFamily="34" charset="0"/>
              <a:cs typeface="Arial" panose="020B0604020202020204" pitchFamily="34" charset="0"/>
            </a:endParaRPr>
          </a:p>
          <a:p>
            <a:pPr algn="ctr"/>
            <a:r>
              <a:rPr lang="vi-VN" sz="1400" b="1" dirty="0" smtClean="0">
                <a:solidFill>
                  <a:schemeClr val="tx2">
                    <a:lumMod val="50000"/>
                  </a:schemeClr>
                </a:solidFill>
                <a:cs typeface="Arial" panose="020B0604020202020204" pitchFamily="34" charset="0"/>
              </a:rPr>
              <a:t>Quản </a:t>
            </a:r>
            <a:r>
              <a:rPr lang="vi-VN" sz="1400" b="1" dirty="0">
                <a:solidFill>
                  <a:schemeClr val="tx2">
                    <a:lumMod val="50000"/>
                  </a:schemeClr>
                </a:solidFill>
                <a:cs typeface="Arial" panose="020B0604020202020204" pitchFamily="34" charset="0"/>
              </a:rPr>
              <a:t>lý chất lượng cơ sở cập nhật kiến thức y khoa liên tục </a:t>
            </a:r>
            <a:endParaRPr lang="en-US" sz="1400" b="1" dirty="0" smtClean="0">
              <a:solidFill>
                <a:schemeClr val="tx2">
                  <a:lumMod val="50000"/>
                </a:schemeClr>
              </a:solidFill>
              <a:latin typeface="Arial" panose="020B0604020202020204" pitchFamily="34" charset="0"/>
              <a:cs typeface="Arial" panose="020B0604020202020204" pitchFamily="34" charset="0"/>
            </a:endParaRPr>
          </a:p>
          <a:p>
            <a:pPr algn="ctr"/>
            <a:endParaRPr lang="en-US" sz="1200" b="1" i="1"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310017" y="1761986"/>
            <a:ext cx="2528295" cy="2832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dirty="0" smtClean="0">
                <a:solidFill>
                  <a:schemeClr val="tx1"/>
                </a:solidFill>
                <a:latin typeface="Arial" panose="020B0604020202020204" pitchFamily="34" charset="0"/>
                <a:cs typeface="Arial" panose="020B0604020202020204" pitchFamily="34" charset="0"/>
              </a:rPr>
              <a:t>1. </a:t>
            </a:r>
            <a:r>
              <a:rPr lang="vi-VN" sz="1600" dirty="0" smtClean="0">
                <a:solidFill>
                  <a:schemeClr val="tx1"/>
                </a:solidFill>
                <a:latin typeface="Arial" panose="020B0604020202020204" pitchFamily="34" charset="0"/>
                <a:cs typeface="Arial" panose="020B0604020202020204" pitchFamily="34" charset="0"/>
              </a:rPr>
              <a:t>Giám </a:t>
            </a:r>
            <a:r>
              <a:rPr lang="vi-VN" sz="1600" dirty="0">
                <a:solidFill>
                  <a:schemeClr val="tx1"/>
                </a:solidFill>
                <a:latin typeface="Arial" panose="020B0604020202020204" pitchFamily="34" charset="0"/>
                <a:cs typeface="Arial" panose="020B0604020202020204" pitchFamily="34" charset="0"/>
              </a:rPr>
              <a:t>đốc Sở Y tế tổ chức thực hiện các quy định của pháp luật về bảo đảm chất lượng và chịu trách nhiệm về chất lượng cập nhật kiến thức y khoa liên tục của Sở y tế và các đơn vị trực </a:t>
            </a:r>
            <a:r>
              <a:rPr lang="vi-VN" sz="1600" dirty="0" smtClean="0">
                <a:solidFill>
                  <a:schemeClr val="tx1"/>
                </a:solidFill>
                <a:latin typeface="Arial" panose="020B0604020202020204" pitchFamily="34" charset="0"/>
                <a:cs typeface="Arial" panose="020B0604020202020204" pitchFamily="34" charset="0"/>
              </a:rPr>
              <a:t>thuộc</a:t>
            </a:r>
            <a:endParaRPr lang="en-US" sz="1600" dirty="0" smtClean="0">
              <a:solidFill>
                <a:schemeClr val="tx1"/>
              </a:solidFill>
              <a:latin typeface="Arial" panose="020B0604020202020204" pitchFamily="34" charset="0"/>
              <a:cs typeface="Arial" panose="020B0604020202020204" pitchFamily="34" charset="0"/>
            </a:endParaRPr>
          </a:p>
          <a:p>
            <a:endParaRPr lang="en-US" sz="1200" dirty="0" smtClean="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3416208" y="1777900"/>
            <a:ext cx="2475409" cy="281648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dirty="0" smtClean="0">
                <a:solidFill>
                  <a:schemeClr val="tx1"/>
                </a:solidFill>
                <a:latin typeface="Arial" panose="020B0604020202020204" pitchFamily="34" charset="0"/>
                <a:cs typeface="Arial" panose="020B0604020202020204" pitchFamily="34" charset="0"/>
              </a:rPr>
              <a:t>2. </a:t>
            </a:r>
            <a:r>
              <a:rPr lang="vi-VN" sz="1600" dirty="0" smtClean="0">
                <a:solidFill>
                  <a:schemeClr val="tx1"/>
                </a:solidFill>
                <a:latin typeface="Arial" panose="020B0604020202020204" pitchFamily="34" charset="0"/>
                <a:cs typeface="Arial" panose="020B0604020202020204" pitchFamily="34" charset="0"/>
              </a:rPr>
              <a:t>Thủ </a:t>
            </a:r>
            <a:r>
              <a:rPr lang="vi-VN" sz="1600" dirty="0">
                <a:solidFill>
                  <a:schemeClr val="tx1"/>
                </a:solidFill>
                <a:latin typeface="Arial" panose="020B0604020202020204" pitchFamily="34" charset="0"/>
                <a:cs typeface="Arial" panose="020B0604020202020204" pitchFamily="34" charset="0"/>
              </a:rPr>
              <a:t>trưởng các cơ sở cập nhật kiến thức y khoa liên tục tổ chức triển khai thực hiện các quy định của pháp luật về đảm bảo chất lượng và chịu trách nhiệm về chất lượng cập nhật kiến thức y khoa liên tục do cơ sở thực hiện</a:t>
            </a:r>
            <a:endParaRPr lang="en-US" sz="1600" dirty="0" smtClean="0">
              <a:solidFill>
                <a:schemeClr val="tx1"/>
              </a:solidFill>
              <a:latin typeface="Arial" panose="020B0604020202020204" pitchFamily="34" charset="0"/>
              <a:cs typeface="Arial" panose="020B0604020202020204" pitchFamily="34" charset="0"/>
            </a:endParaRPr>
          </a:p>
          <a:p>
            <a:endParaRPr lang="en-US" sz="1200" dirty="0" smtClean="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233451" y="1761986"/>
            <a:ext cx="2456058" cy="283240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600" dirty="0" smtClean="0">
                <a:solidFill>
                  <a:schemeClr val="tx1"/>
                </a:solidFill>
                <a:latin typeface="Arial" panose="020B0604020202020204" pitchFamily="34" charset="0"/>
                <a:cs typeface="Arial" panose="020B0604020202020204" pitchFamily="34" charset="0"/>
              </a:rPr>
              <a:t>3. </a:t>
            </a:r>
            <a:r>
              <a:rPr lang="vi-VN" sz="1600" dirty="0" smtClean="0">
                <a:solidFill>
                  <a:schemeClr val="tx1"/>
                </a:solidFill>
                <a:latin typeface="Arial" panose="020B0604020202020204" pitchFamily="34" charset="0"/>
                <a:cs typeface="Arial" panose="020B0604020202020204" pitchFamily="34" charset="0"/>
              </a:rPr>
              <a:t>Bộ </a:t>
            </a:r>
            <a:r>
              <a:rPr lang="vi-VN" sz="1600" dirty="0">
                <a:solidFill>
                  <a:schemeClr val="tx1"/>
                </a:solidFill>
                <a:latin typeface="Arial" panose="020B0604020202020204" pitchFamily="34" charset="0"/>
                <a:cs typeface="Arial" panose="020B0604020202020204" pitchFamily="34" charset="0"/>
              </a:rPr>
              <a:t>Y tế giao Cục Khoa học công nghệ và Đào tạo làm đầu mối tổ chức quản lý chất lượng cơ sở cập nhật kiến thức y khoa liên tục trong khám bệnh, chữa bệnh</a:t>
            </a:r>
            <a:r>
              <a:rPr lang="vi-VN" sz="1600" dirty="0" smtClean="0">
                <a:solidFill>
                  <a:schemeClr val="tx1"/>
                </a:solidFill>
                <a:latin typeface="Arial" panose="020B0604020202020204" pitchFamily="34" charset="0"/>
                <a:cs typeface="Arial" panose="020B0604020202020204" pitchFamily="34" charset="0"/>
              </a:rPr>
              <a:t>.</a:t>
            </a:r>
            <a:endParaRPr lang="en-US" sz="1600" dirty="0" smtClean="0">
              <a:solidFill>
                <a:schemeClr val="tx1"/>
              </a:solidFill>
              <a:latin typeface="Arial" panose="020B0604020202020204" pitchFamily="34" charset="0"/>
              <a:cs typeface="Arial" panose="020B0604020202020204" pitchFamily="34" charset="0"/>
            </a:endParaRPr>
          </a:p>
          <a:p>
            <a:endParaRPr lang="en-US" sz="1600" dirty="0" smtClean="0">
              <a:solidFill>
                <a:schemeClr val="tx1"/>
              </a:solidFill>
              <a:latin typeface="Arial" panose="020B0604020202020204" pitchFamily="34" charset="0"/>
              <a:cs typeface="Arial" panose="020B0604020202020204" pitchFamily="34" charset="0"/>
            </a:endParaRPr>
          </a:p>
          <a:p>
            <a:endParaRPr lang="en-US" sz="1200" dirty="0">
              <a:solidFill>
                <a:schemeClr val="tx1"/>
              </a:solidFill>
              <a:latin typeface="Arial" panose="020B0604020202020204" pitchFamily="34" charset="0"/>
              <a:cs typeface="Arial" panose="020B0604020202020204" pitchFamily="34" charset="0"/>
            </a:endParaRPr>
          </a:p>
          <a:p>
            <a:endParaRPr lang="en-US" sz="1200" dirty="0" smtClean="0">
              <a:solidFill>
                <a:schemeClr val="tx1"/>
              </a:solidFill>
              <a:latin typeface="Arial" panose="020B0604020202020204" pitchFamily="34" charset="0"/>
              <a:cs typeface="Arial" panose="020B0604020202020204" pitchFamily="34" charset="0"/>
            </a:endParaRPr>
          </a:p>
          <a:p>
            <a:endParaRPr lang="en-US" sz="1200" dirty="0" smtClean="0">
              <a:solidFill>
                <a:schemeClr val="tx1"/>
              </a:solidFill>
              <a:latin typeface="Arial" panose="020B0604020202020204" pitchFamily="34" charset="0"/>
              <a:cs typeface="Arial" panose="020B0604020202020204" pitchFamily="34" charset="0"/>
            </a:endParaRPr>
          </a:p>
        </p:txBody>
      </p:sp>
      <p:cxnSp>
        <p:nvCxnSpPr>
          <p:cNvPr id="30" name="Straight Arrow Connector 29"/>
          <p:cNvCxnSpPr>
            <a:stCxn id="5" idx="2"/>
            <a:endCxn id="22" idx="0"/>
          </p:cNvCxnSpPr>
          <p:nvPr/>
        </p:nvCxnSpPr>
        <p:spPr>
          <a:xfrm flipH="1">
            <a:off x="1574165" y="1434021"/>
            <a:ext cx="3142309" cy="32796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716474" y="794607"/>
            <a:ext cx="0" cy="22984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5" idx="2"/>
          </p:cNvCxnSpPr>
          <p:nvPr/>
        </p:nvCxnSpPr>
        <p:spPr>
          <a:xfrm>
            <a:off x="4550171" y="1434021"/>
            <a:ext cx="2682892" cy="28942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4705036" y="1434021"/>
            <a:ext cx="0" cy="32796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86623243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txBox="1">
            <a:spLocks/>
          </p:cNvSpPr>
          <p:nvPr/>
        </p:nvSpPr>
        <p:spPr>
          <a:xfrm>
            <a:off x="3416208" y="2571750"/>
            <a:ext cx="5148064" cy="576064"/>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altLang="ko-KR" sz="4000" i="1" dirty="0">
                <a:solidFill>
                  <a:schemeClr val="accent6">
                    <a:lumMod val="75000"/>
                  </a:schemeClr>
                </a:solidFill>
              </a:rPr>
              <a:t>TRÂN TRỌNG CẢM ƠN!</a:t>
            </a:r>
            <a:endParaRPr lang="ko-KR" altLang="en-US" sz="4000" i="1" dirty="0">
              <a:solidFill>
                <a:schemeClr val="accent6">
                  <a:lumMod val="75000"/>
                </a:schemeClr>
              </a:solidFill>
            </a:endParaRPr>
          </a:p>
        </p:txBody>
      </p:sp>
      <p:pic>
        <p:nvPicPr>
          <p:cNvPr id="5" name="Picture Placeholder 8"/>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a:xfrm>
            <a:off x="454491" y="904346"/>
            <a:ext cx="2028589" cy="2028589"/>
          </a:xfrm>
          <a:prstGeom prst="rect">
            <a:avLst/>
          </a:prstGeom>
        </p:spPr>
      </p:pic>
    </p:spTree>
    <p:extLst>
      <p:ext uri="{BB962C8B-B14F-4D97-AF65-F5344CB8AC3E}">
        <p14:creationId xmlns:p14="http://schemas.microsoft.com/office/powerpoint/2010/main" val="387416717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a:extLst>
              <a:ext uri="{FF2B5EF4-FFF2-40B4-BE49-F238E27FC236}">
                <a16:creationId xmlns:a16="http://schemas.microsoft.com/office/drawing/2014/main" xmlns="" id="{A9E1B83D-D723-E4FF-1097-21F4E7C8A2F2}"/>
              </a:ext>
            </a:extLst>
          </p:cNvPr>
          <p:cNvSpPr>
            <a:spLocks noGrp="1"/>
          </p:cNvSpPr>
          <p:nvPr>
            <p:ph type="title"/>
          </p:nvPr>
        </p:nvSpPr>
        <p:spPr>
          <a:xfrm>
            <a:off x="237780" y="910299"/>
            <a:ext cx="8668440" cy="577896"/>
          </a:xfrm>
        </p:spPr>
        <p:txBody>
          <a:bodyPr>
            <a:normAutofit/>
          </a:bodyPr>
          <a:lstStyle/>
          <a:p>
            <a:pPr algn="just"/>
            <a:r>
              <a:rPr lang="en-US" sz="2400" b="1" dirty="0" err="1">
                <a:solidFill>
                  <a:schemeClr val="accent6">
                    <a:lumMod val="75000"/>
                  </a:schemeClr>
                </a:solidFill>
                <a:latin typeface="Arial" panose="020B0604020202020204" pitchFamily="34" charset="0"/>
                <a:cs typeface="Arial" panose="020B0604020202020204" pitchFamily="34" charset="0"/>
              </a:rPr>
              <a:t>Nội</a:t>
            </a:r>
            <a:r>
              <a:rPr lang="en-US" sz="2400" b="1" dirty="0">
                <a:solidFill>
                  <a:schemeClr val="accent6">
                    <a:lumMod val="75000"/>
                  </a:schemeClr>
                </a:solidFill>
                <a:latin typeface="Arial" panose="020B0604020202020204" pitchFamily="34" charset="0"/>
                <a:cs typeface="Arial" panose="020B0604020202020204" pitchFamily="34" charset="0"/>
              </a:rPr>
              <a:t> dung </a:t>
            </a:r>
            <a:r>
              <a:rPr lang="en-US" sz="2400" b="1" dirty="0" err="1">
                <a:solidFill>
                  <a:schemeClr val="accent6">
                    <a:lumMod val="75000"/>
                  </a:schemeClr>
                </a:solidFill>
                <a:latin typeface="Arial" panose="020B0604020202020204" pitchFamily="34" charset="0"/>
                <a:cs typeface="Arial" panose="020B0604020202020204" pitchFamily="34" charset="0"/>
              </a:rPr>
              <a:t>trình</a:t>
            </a:r>
            <a:r>
              <a:rPr lang="en-US" sz="2400" b="1" dirty="0">
                <a:solidFill>
                  <a:schemeClr val="accent6">
                    <a:lumMod val="75000"/>
                  </a:schemeClr>
                </a:solidFill>
                <a:latin typeface="Arial" panose="020B0604020202020204" pitchFamily="34" charset="0"/>
                <a:cs typeface="Arial" panose="020B0604020202020204" pitchFamily="34" charset="0"/>
              </a:rPr>
              <a:t> </a:t>
            </a:r>
            <a:r>
              <a:rPr lang="en-US" sz="2400" b="1" dirty="0" err="1">
                <a:solidFill>
                  <a:schemeClr val="accent6">
                    <a:lumMod val="75000"/>
                  </a:schemeClr>
                </a:solidFill>
                <a:latin typeface="Arial" panose="020B0604020202020204" pitchFamily="34" charset="0"/>
                <a:cs typeface="Arial" panose="020B0604020202020204" pitchFamily="34" charset="0"/>
              </a:rPr>
              <a:t>bày</a:t>
            </a:r>
            <a:r>
              <a:rPr lang="en-US" sz="2400" b="1" dirty="0" smtClean="0">
                <a:solidFill>
                  <a:schemeClr val="accent6">
                    <a:lumMod val="75000"/>
                  </a:schemeClr>
                </a:solidFill>
                <a:latin typeface="Arial" panose="020B0604020202020204" pitchFamily="34" charset="0"/>
                <a:cs typeface="Arial" panose="020B0604020202020204" pitchFamily="34" charset="0"/>
              </a:rPr>
              <a:t>:</a:t>
            </a:r>
            <a:endParaRPr lang="en-US" sz="2400" b="1" dirty="0">
              <a:solidFill>
                <a:schemeClr val="accent6">
                  <a:lumMod val="75000"/>
                </a:schemeClr>
              </a:solidFill>
              <a:latin typeface="Arial" panose="020B0604020202020204" pitchFamily="34" charset="0"/>
              <a:cs typeface="Arial" panose="020B0604020202020204" pitchFamily="34" charset="0"/>
            </a:endParaRPr>
          </a:p>
        </p:txBody>
      </p:sp>
      <p:sp>
        <p:nvSpPr>
          <p:cNvPr id="6" name="Rectangle 5"/>
          <p:cNvSpPr/>
          <p:nvPr/>
        </p:nvSpPr>
        <p:spPr>
          <a:xfrm>
            <a:off x="382254" y="1704906"/>
            <a:ext cx="8307255" cy="1938992"/>
          </a:xfrm>
          <a:prstGeom prst="rect">
            <a:avLst/>
          </a:prstGeom>
        </p:spPr>
        <p:txBody>
          <a:bodyPr wrap="square">
            <a:spAutoFit/>
          </a:bodyPr>
          <a:lstStyle/>
          <a:p>
            <a:pPr marL="342900" indent="-342900" algn="just">
              <a:lnSpc>
                <a:spcPct val="200000"/>
              </a:lnSpc>
              <a:buAutoNum type="arabicPeriod"/>
            </a:pPr>
            <a:r>
              <a:rPr lang="en-US" sz="2000" b="1" dirty="0" err="1" smtClean="0">
                <a:solidFill>
                  <a:srgbClr val="002060"/>
                </a:solidFill>
                <a:latin typeface="Arial" pitchFamily="34" charset="0"/>
                <a:cs typeface="Arial" pitchFamily="34" charset="0"/>
              </a:rPr>
              <a:t>Quy</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định</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kiểm</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tra</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đánh</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giá</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năng</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lực</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hành</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nghề</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KB,CB</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Điều</a:t>
            </a:r>
            <a:r>
              <a:rPr lang="en-US" sz="2000" b="1" dirty="0" smtClean="0">
                <a:solidFill>
                  <a:srgbClr val="002060"/>
                </a:solidFill>
                <a:latin typeface="Arial" pitchFamily="34" charset="0"/>
                <a:cs typeface="Arial" pitchFamily="34" charset="0"/>
              </a:rPr>
              <a:t> 24)</a:t>
            </a:r>
          </a:p>
          <a:p>
            <a:pPr marL="342900" indent="-342900" algn="just">
              <a:lnSpc>
                <a:spcPct val="200000"/>
              </a:lnSpc>
              <a:buAutoNum type="arabicPeriod"/>
            </a:pPr>
            <a:r>
              <a:rPr lang="en-US" sz="2000" b="1" dirty="0" err="1" smtClean="0">
                <a:solidFill>
                  <a:srgbClr val="002060"/>
                </a:solidFill>
                <a:latin typeface="Arial" pitchFamily="34" charset="0"/>
                <a:cs typeface="Arial" pitchFamily="34" charset="0"/>
              </a:rPr>
              <a:t>Quy</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định</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cập</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nhật</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kiến</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thức</a:t>
            </a:r>
            <a:r>
              <a:rPr lang="en-US" sz="2000" b="1" dirty="0" smtClean="0">
                <a:solidFill>
                  <a:srgbClr val="002060"/>
                </a:solidFill>
                <a:latin typeface="Arial" pitchFamily="34" charset="0"/>
                <a:cs typeface="Arial" pitchFamily="34" charset="0"/>
              </a:rPr>
              <a:t> y </a:t>
            </a:r>
            <a:r>
              <a:rPr lang="en-US" sz="2000" b="1" dirty="0" err="1" smtClean="0">
                <a:solidFill>
                  <a:srgbClr val="002060"/>
                </a:solidFill>
                <a:latin typeface="Arial" pitchFamily="34" charset="0"/>
                <a:cs typeface="Arial" pitchFamily="34" charset="0"/>
              </a:rPr>
              <a:t>khoa</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liên</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tục</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Khoản</a:t>
            </a:r>
            <a:r>
              <a:rPr lang="en-US" sz="2000" b="1" dirty="0" smtClean="0">
                <a:solidFill>
                  <a:srgbClr val="002060"/>
                </a:solidFill>
                <a:latin typeface="Arial" pitchFamily="34" charset="0"/>
                <a:cs typeface="Arial" pitchFamily="34" charset="0"/>
              </a:rPr>
              <a:t> 14, </a:t>
            </a:r>
            <a:r>
              <a:rPr lang="en-US" sz="2000" b="1" dirty="0" err="1" smtClean="0">
                <a:solidFill>
                  <a:srgbClr val="002060"/>
                </a:solidFill>
                <a:latin typeface="Arial" pitchFamily="34" charset="0"/>
                <a:cs typeface="Arial" pitchFamily="34" charset="0"/>
              </a:rPr>
              <a:t>Điều</a:t>
            </a:r>
            <a:r>
              <a:rPr lang="en-US" sz="2000" b="1" dirty="0" smtClean="0">
                <a:solidFill>
                  <a:srgbClr val="002060"/>
                </a:solidFill>
                <a:latin typeface="Arial" pitchFamily="34" charset="0"/>
                <a:cs typeface="Arial" pitchFamily="34" charset="0"/>
              </a:rPr>
              <a:t> 2 </a:t>
            </a:r>
            <a:r>
              <a:rPr lang="en-US" sz="2000" b="1" dirty="0" err="1" smtClean="0">
                <a:solidFill>
                  <a:srgbClr val="002060"/>
                </a:solidFill>
                <a:latin typeface="Arial" pitchFamily="34" charset="0"/>
                <a:cs typeface="Arial" pitchFamily="34" charset="0"/>
              </a:rPr>
              <a:t>và</a:t>
            </a:r>
            <a:r>
              <a:rPr lang="en-US" sz="2000" b="1" dirty="0" smtClean="0">
                <a:solidFill>
                  <a:srgbClr val="002060"/>
                </a:solidFill>
                <a:latin typeface="Arial" pitchFamily="34" charset="0"/>
                <a:cs typeface="Arial" pitchFamily="34" charset="0"/>
              </a:rPr>
              <a:t> </a:t>
            </a:r>
            <a:r>
              <a:rPr lang="en-US" sz="2000" b="1" dirty="0" err="1" smtClean="0">
                <a:solidFill>
                  <a:srgbClr val="002060"/>
                </a:solidFill>
                <a:latin typeface="Arial" pitchFamily="34" charset="0"/>
                <a:cs typeface="Arial" pitchFamily="34" charset="0"/>
              </a:rPr>
              <a:t>Khoản</a:t>
            </a:r>
            <a:r>
              <a:rPr lang="en-US" sz="2000" b="1" dirty="0" smtClean="0">
                <a:solidFill>
                  <a:srgbClr val="002060"/>
                </a:solidFill>
                <a:latin typeface="Arial" pitchFamily="34" charset="0"/>
                <a:cs typeface="Arial" pitchFamily="34" charset="0"/>
              </a:rPr>
              <a:t> 4 - </a:t>
            </a:r>
            <a:r>
              <a:rPr lang="en-US" sz="2000" b="1" dirty="0" err="1" smtClean="0">
                <a:solidFill>
                  <a:srgbClr val="002060"/>
                </a:solidFill>
                <a:latin typeface="Arial" pitchFamily="34" charset="0"/>
                <a:cs typeface="Arial" pitchFamily="34" charset="0"/>
              </a:rPr>
              <a:t>Điều</a:t>
            </a:r>
            <a:r>
              <a:rPr lang="en-US" sz="2000" b="1" dirty="0" smtClean="0">
                <a:solidFill>
                  <a:srgbClr val="002060"/>
                </a:solidFill>
                <a:latin typeface="Arial" pitchFamily="34" charset="0"/>
                <a:cs typeface="Arial" pitchFamily="34" charset="0"/>
              </a:rPr>
              <a:t> 22)</a:t>
            </a:r>
            <a:endParaRPr lang="en-US" sz="2000" b="1" dirty="0">
              <a:solidFill>
                <a:srgbClr val="002060"/>
              </a:solidFill>
              <a:latin typeface="Arial" pitchFamily="34" charset="0"/>
              <a:cs typeface="Arial" pitchFamily="34" charset="0"/>
            </a:endParaRPr>
          </a:p>
        </p:txBody>
      </p:sp>
    </p:spTree>
    <p:extLst>
      <p:ext uri="{BB962C8B-B14F-4D97-AF65-F5344CB8AC3E}">
        <p14:creationId xmlns:p14="http://schemas.microsoft.com/office/powerpoint/2010/main" val="318285626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4" y="115692"/>
            <a:ext cx="7295937" cy="690651"/>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600"/>
              </a:spcBef>
              <a:spcAft>
                <a:spcPts val="0"/>
              </a:spcAft>
              <a:defRPr/>
            </a:pPr>
            <a:r>
              <a:rPr lang="en-US" sz="1600" b="1" kern="0" dirty="0" err="1" smtClean="0">
                <a:solidFill>
                  <a:srgbClr val="C00000"/>
                </a:solidFill>
                <a:latin typeface="Arial" panose="020B0604020202020204" pitchFamily="34" charset="0"/>
                <a:cs typeface="Arial" panose="020B0604020202020204" pitchFamily="34" charset="0"/>
              </a:rPr>
              <a:t>Điều</a:t>
            </a:r>
            <a:r>
              <a:rPr lang="en-US" sz="1600" b="1" kern="0" dirty="0" smtClean="0">
                <a:solidFill>
                  <a:srgbClr val="C00000"/>
                </a:solidFill>
                <a:latin typeface="Arial" panose="020B0604020202020204" pitchFamily="34" charset="0"/>
                <a:cs typeface="Arial" panose="020B0604020202020204" pitchFamily="34" charset="0"/>
              </a:rPr>
              <a:t> 24-</a:t>
            </a:r>
            <a:r>
              <a:rPr lang="en-US" sz="1600" b="1" kern="0" dirty="0" err="1" smtClean="0">
                <a:solidFill>
                  <a:srgbClr val="C00000"/>
                </a:solidFill>
                <a:latin typeface="Arial" panose="020B0604020202020204" pitchFamily="34" charset="0"/>
                <a:cs typeface="Arial" panose="020B0604020202020204" pitchFamily="34" charset="0"/>
              </a:rPr>
              <a:t>Luật</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KBCB</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Luật</a:t>
            </a:r>
            <a:r>
              <a:rPr lang="en-US" sz="1600" b="1" kern="0" dirty="0" smtClean="0">
                <a:solidFill>
                  <a:srgbClr val="C00000"/>
                </a:solidFill>
                <a:latin typeface="Arial" panose="020B0604020202020204" pitchFamily="34" charset="0"/>
                <a:cs typeface="Arial" panose="020B0604020202020204" pitchFamily="34" charset="0"/>
              </a:rPr>
              <a:t> 15/2023/</a:t>
            </a:r>
            <a:r>
              <a:rPr lang="en-US" sz="1600" b="1" kern="0" dirty="0" err="1" smtClean="0">
                <a:solidFill>
                  <a:srgbClr val="C00000"/>
                </a:solidFill>
                <a:latin typeface="Arial" panose="020B0604020202020204" pitchFamily="34" charset="0"/>
                <a:cs typeface="Arial" panose="020B0604020202020204" pitchFamily="34" charset="0"/>
              </a:rPr>
              <a:t>QH15</a:t>
            </a:r>
            <a:r>
              <a:rPr lang="en-US" sz="1600" b="1" kern="0" dirty="0" smtClean="0">
                <a:solidFill>
                  <a:srgbClr val="C00000"/>
                </a:solidFill>
                <a:latin typeface="Arial" panose="020B0604020202020204" pitchFamily="34" charset="0"/>
                <a:cs typeface="Arial" panose="020B0604020202020204" pitchFamily="34" charset="0"/>
              </a:rPr>
              <a:t>)</a:t>
            </a:r>
          </a:p>
          <a:p>
            <a:pPr algn="ctr" eaLnBrk="1" fontAlgn="auto" hangingPunct="1">
              <a:spcBef>
                <a:spcPts val="600"/>
              </a:spcBef>
              <a:spcAft>
                <a:spcPts val="0"/>
              </a:spcAft>
              <a:defRPr/>
            </a:pPr>
            <a:r>
              <a:rPr lang="en-US" sz="1400" b="1" kern="0" dirty="0" err="1" smtClean="0">
                <a:solidFill>
                  <a:schemeClr val="tx2">
                    <a:lumMod val="75000"/>
                  </a:schemeClr>
                </a:solidFill>
                <a:latin typeface="Arial" panose="020B0604020202020204" pitchFamily="34" charset="0"/>
                <a:cs typeface="Arial" panose="020B0604020202020204" pitchFamily="34" charset="0"/>
              </a:rPr>
              <a:t>Kiểm</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tra</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đánh</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giá</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năng</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lực</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hành</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nghề</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KBCB</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trước</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khi</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đề</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nghị</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cấp</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GPHN</a:t>
            </a:r>
            <a:endParaRPr lang="en-US" sz="1400" b="1" kern="0" dirty="0">
              <a:solidFill>
                <a:schemeClr val="tx2">
                  <a:lumMod val="75000"/>
                </a:schemeClr>
              </a:solidFill>
              <a:latin typeface="Arial" panose="020B0604020202020204" pitchFamily="34" charset="0"/>
              <a:cs typeface="Arial" panose="020B0604020202020204" pitchFamily="34" charset="0"/>
            </a:endParaRPr>
          </a:p>
        </p:txBody>
      </p:sp>
      <p:sp>
        <p:nvSpPr>
          <p:cNvPr id="5" name="Rectangle 4"/>
          <p:cNvSpPr/>
          <p:nvPr/>
        </p:nvSpPr>
        <p:spPr>
          <a:xfrm>
            <a:off x="165543" y="1307603"/>
            <a:ext cx="2167110" cy="27811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err="1" smtClean="0">
                <a:solidFill>
                  <a:schemeClr val="tx1"/>
                </a:solidFill>
                <a:latin typeface="Arial" panose="020B0604020202020204" pitchFamily="34" charset="0"/>
                <a:cs typeface="Arial" panose="020B0604020202020204" pitchFamily="34" charset="0"/>
              </a:rPr>
              <a:t>Đối</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tượng</a:t>
            </a:r>
            <a:r>
              <a:rPr lang="en-US" sz="1600" dirty="0">
                <a:solidFill>
                  <a:schemeClr val="tx1"/>
                </a:solidFill>
                <a:latin typeface="Arial" panose="020B0604020202020204" pitchFamily="34" charset="0"/>
                <a:cs typeface="Arial" panose="020B0604020202020204" pitchFamily="34" charset="0"/>
              </a:rPr>
              <a:t> </a:t>
            </a:r>
            <a:r>
              <a:rPr lang="en-US" sz="1600" dirty="0" smtClean="0">
                <a:solidFill>
                  <a:schemeClr val="tx1"/>
                </a:solidFill>
                <a:latin typeface="Arial" panose="020B0604020202020204" pitchFamily="34" charset="0"/>
                <a:cs typeface="Arial" panose="020B0604020202020204" pitchFamily="34" charset="0"/>
              </a:rPr>
              <a:t>(08 </a:t>
            </a:r>
            <a:r>
              <a:rPr lang="en-US" sz="1600" dirty="0" err="1" smtClean="0">
                <a:solidFill>
                  <a:schemeClr val="tx1"/>
                </a:solidFill>
                <a:latin typeface="Arial" panose="020B0604020202020204" pitchFamily="34" charset="0"/>
                <a:cs typeface="Arial" panose="020B0604020202020204" pitchFamily="34" charset="0"/>
              </a:rPr>
              <a:t>chức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danh</a:t>
            </a:r>
            <a:r>
              <a:rPr lang="en-US" sz="1600" dirty="0" smtClean="0">
                <a:solidFill>
                  <a:schemeClr val="tx1"/>
                </a:solidFill>
                <a:latin typeface="Arial" panose="020B0604020202020204" pitchFamily="34" charset="0"/>
                <a:cs typeface="Arial" panose="020B0604020202020204" pitchFamily="34" charset="0"/>
              </a:rPr>
              <a:t>) </a:t>
            </a:r>
          </a:p>
          <a:p>
            <a:pPr algn="just"/>
            <a:r>
              <a:rPr lang="en-US" sz="1600" i="1" dirty="0" err="1" smtClean="0">
                <a:solidFill>
                  <a:schemeClr val="tx1"/>
                </a:solidFill>
                <a:latin typeface="Arial" panose="020B0604020202020204" pitchFamily="34" charset="0"/>
                <a:cs typeface="Arial" panose="020B0604020202020204" pitchFamily="34" charset="0"/>
              </a:rPr>
              <a:t>Bác</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sỹ</a:t>
            </a:r>
            <a:r>
              <a:rPr lang="en-US" sz="1600" i="1" dirty="0" smtClean="0">
                <a:solidFill>
                  <a:schemeClr val="tx1"/>
                </a:solidFill>
                <a:latin typeface="Arial" panose="020B0604020202020204" pitchFamily="34" charset="0"/>
                <a:cs typeface="Arial" panose="020B0604020202020204" pitchFamily="34" charset="0"/>
              </a:rPr>
              <a:t>, Y ỹ, </a:t>
            </a:r>
            <a:r>
              <a:rPr lang="en-US" sz="1600" i="1" dirty="0" err="1" smtClean="0">
                <a:solidFill>
                  <a:schemeClr val="tx1"/>
                </a:solidFill>
                <a:latin typeface="Arial" panose="020B0604020202020204" pitchFamily="34" charset="0"/>
                <a:cs typeface="Arial" panose="020B0604020202020204" pitchFamily="34" charset="0"/>
              </a:rPr>
              <a:t>Điều</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dưỡng</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Hộ</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sinh</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Kỹ</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thuật</a:t>
            </a:r>
            <a:r>
              <a:rPr lang="en-US" sz="1600" i="1" dirty="0" smtClean="0">
                <a:solidFill>
                  <a:schemeClr val="tx1"/>
                </a:solidFill>
                <a:latin typeface="Arial" panose="020B0604020202020204" pitchFamily="34" charset="0"/>
                <a:cs typeface="Arial" panose="020B0604020202020204" pitchFamily="34" charset="0"/>
              </a:rPr>
              <a:t> y, </a:t>
            </a:r>
            <a:r>
              <a:rPr lang="en-US" sz="1600" i="1" dirty="0" err="1" smtClean="0">
                <a:solidFill>
                  <a:schemeClr val="tx1"/>
                </a:solidFill>
                <a:latin typeface="Arial" panose="020B0604020202020204" pitchFamily="34" charset="0"/>
                <a:cs typeface="Arial" panose="020B0604020202020204" pitchFamily="34" charset="0"/>
              </a:rPr>
              <a:t>dinh</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dưỡng</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lâm</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sàng</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cấp</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cứu</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ngoại</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viên</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và</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tâm</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lý</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lâm</a:t>
            </a:r>
            <a:r>
              <a:rPr lang="en-US" sz="1600" i="1" dirty="0" smtClean="0">
                <a:solidFill>
                  <a:schemeClr val="tx1"/>
                </a:solidFill>
                <a:latin typeface="Arial" panose="020B0604020202020204" pitchFamily="34" charset="0"/>
                <a:cs typeface="Arial" panose="020B0604020202020204" pitchFamily="34" charset="0"/>
              </a:rPr>
              <a:t> </a:t>
            </a:r>
            <a:r>
              <a:rPr lang="en-US" sz="1600" i="1" dirty="0" err="1" smtClean="0">
                <a:solidFill>
                  <a:schemeClr val="tx1"/>
                </a:solidFill>
                <a:latin typeface="Arial" panose="020B0604020202020204" pitchFamily="34" charset="0"/>
                <a:cs typeface="Arial" panose="020B0604020202020204" pitchFamily="34" charset="0"/>
              </a:rPr>
              <a:t>sàng</a:t>
            </a:r>
            <a:endParaRPr lang="en-US" sz="1600" i="1" dirty="0" smtClean="0">
              <a:solidFill>
                <a:schemeClr val="tx1"/>
              </a:solidFill>
              <a:latin typeface="Arial" panose="020B0604020202020204" pitchFamily="34" charset="0"/>
              <a:cs typeface="Arial" panose="020B0604020202020204" pitchFamily="34" charset="0"/>
            </a:endParaRPr>
          </a:p>
          <a:p>
            <a:pPr algn="ctr"/>
            <a:endParaRPr lang="en-US" sz="1600" i="1" dirty="0" smtClean="0">
              <a:solidFill>
                <a:schemeClr val="tx1"/>
              </a:solidFill>
              <a:latin typeface="Arial" panose="020B0604020202020204" pitchFamily="34" charset="0"/>
              <a:cs typeface="Arial" panose="020B0604020202020204" pitchFamily="34" charset="0"/>
            </a:endParaRPr>
          </a:p>
          <a:p>
            <a:pPr algn="ctr"/>
            <a:r>
              <a:rPr lang="en-US" sz="1600" b="1" i="1" dirty="0" smtClean="0">
                <a:solidFill>
                  <a:schemeClr val="tx1"/>
                </a:solidFill>
                <a:latin typeface="Arial" panose="020B0604020202020204" pitchFamily="34" charset="0"/>
                <a:cs typeface="Arial" panose="020B0604020202020204" pitchFamily="34" charset="0"/>
              </a:rPr>
              <a:t>(</a:t>
            </a:r>
            <a:r>
              <a:rPr lang="en-US" sz="1600" b="1" i="1" dirty="0" err="1" smtClean="0">
                <a:solidFill>
                  <a:schemeClr val="tx1"/>
                </a:solidFill>
                <a:latin typeface="Arial" panose="020B0604020202020204" pitchFamily="34" charset="0"/>
                <a:cs typeface="Arial" panose="020B0604020202020204" pitchFamily="34" charset="0"/>
              </a:rPr>
              <a:t>Khoản</a:t>
            </a:r>
            <a:r>
              <a:rPr lang="en-US" sz="1600" b="1" i="1" dirty="0" smtClean="0">
                <a:solidFill>
                  <a:schemeClr val="tx1"/>
                </a:solidFill>
                <a:latin typeface="Arial" panose="020B0604020202020204" pitchFamily="34" charset="0"/>
                <a:cs typeface="Arial" panose="020B0604020202020204" pitchFamily="34" charset="0"/>
              </a:rPr>
              <a:t> 1–</a:t>
            </a:r>
            <a:r>
              <a:rPr lang="en-US" sz="1600" b="1" i="1" dirty="0" err="1" smtClean="0">
                <a:solidFill>
                  <a:schemeClr val="tx1"/>
                </a:solidFill>
                <a:latin typeface="Arial" panose="020B0604020202020204" pitchFamily="34" charset="0"/>
                <a:cs typeface="Arial" panose="020B0604020202020204" pitchFamily="34" charset="0"/>
              </a:rPr>
              <a:t>Điều</a:t>
            </a:r>
            <a:r>
              <a:rPr lang="en-US" sz="1600" b="1" i="1" dirty="0" smtClean="0">
                <a:solidFill>
                  <a:schemeClr val="tx1"/>
                </a:solidFill>
                <a:latin typeface="Arial" panose="020B0604020202020204" pitchFamily="34" charset="0"/>
                <a:cs typeface="Arial" panose="020B0604020202020204" pitchFamily="34" charset="0"/>
              </a:rPr>
              <a:t> 24)</a:t>
            </a:r>
            <a:endParaRPr lang="en-US" sz="1600" b="1" i="1"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2477127" y="1307603"/>
            <a:ext cx="2068599" cy="278112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err="1" smtClean="0">
                <a:solidFill>
                  <a:schemeClr val="tx1"/>
                </a:solidFill>
                <a:latin typeface="Arial" panose="020B0604020202020204" pitchFamily="34" charset="0"/>
                <a:cs typeface="Arial" panose="020B0604020202020204" pitchFamily="34" charset="0"/>
              </a:rPr>
              <a:t>Điều</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kiện</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người</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tham</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dự</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kiển</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tra</a:t>
            </a:r>
            <a:endParaRPr lang="en-US" sz="1600" b="1" dirty="0" smtClean="0">
              <a:solidFill>
                <a:schemeClr val="tx1"/>
              </a:solidFill>
              <a:latin typeface="Arial" panose="020B0604020202020204" pitchFamily="34" charset="0"/>
              <a:cs typeface="Arial" panose="020B0604020202020204" pitchFamily="34" charset="0"/>
            </a:endParaRPr>
          </a:p>
          <a:p>
            <a:pPr algn="ctr"/>
            <a:r>
              <a:rPr lang="en-US" sz="1600" dirty="0" smtClean="0">
                <a:solidFill>
                  <a:schemeClr val="tx1"/>
                </a:solidFill>
                <a:latin typeface="Arial" panose="020B0604020202020204" pitchFamily="34" charset="0"/>
                <a:cs typeface="Arial" panose="020B0604020202020204" pitchFamily="34" charset="0"/>
              </a:rPr>
              <a:t>1) VB </a:t>
            </a:r>
            <a:r>
              <a:rPr lang="en-US" sz="1600" dirty="0" err="1" smtClean="0">
                <a:solidFill>
                  <a:schemeClr val="tx1"/>
                </a:solidFill>
                <a:latin typeface="Arial" panose="020B0604020202020204" pitchFamily="34" charset="0"/>
                <a:cs typeface="Arial" panose="020B0604020202020204" pitchFamily="34" charset="0"/>
              </a:rPr>
              <a:t>phù</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hợp</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chức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danh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chuyên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môn</a:t>
            </a:r>
            <a:endParaRPr lang="en-US" sz="1600" dirty="0" smtClean="0">
              <a:solidFill>
                <a:schemeClr val="tx1"/>
              </a:solidFill>
              <a:latin typeface="Arial" panose="020B0604020202020204" pitchFamily="34" charset="0"/>
              <a:cs typeface="Arial" panose="020B0604020202020204" pitchFamily="34" charset="0"/>
            </a:endParaRPr>
          </a:p>
          <a:p>
            <a:pPr algn="ctr"/>
            <a:r>
              <a:rPr lang="en-US" sz="1600" dirty="0" smtClean="0">
                <a:solidFill>
                  <a:schemeClr val="tx1"/>
                </a:solidFill>
                <a:latin typeface="Arial" panose="020B0604020202020204" pitchFamily="34" charset="0"/>
                <a:cs typeface="Arial" panose="020B0604020202020204" pitchFamily="34" charset="0"/>
              </a:rPr>
              <a:t>2) </a:t>
            </a:r>
            <a:r>
              <a:rPr lang="en-US" sz="1600" dirty="0" err="1" smtClean="0">
                <a:solidFill>
                  <a:schemeClr val="tx1"/>
                </a:solidFill>
                <a:latin typeface="Arial" panose="020B0604020202020204" pitchFamily="34" charset="0"/>
                <a:cs typeface="Arial" panose="020B0604020202020204" pitchFamily="34" charset="0"/>
              </a:rPr>
              <a:t>Hoàn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thành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thực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hành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KBCB</a:t>
            </a:r>
            <a:r>
              <a:rPr lang="en-US" sz="1600" dirty="0" smtClean="0">
                <a:solidFill>
                  <a:schemeClr val="tx1"/>
                </a:solidFill>
                <a:latin typeface="Arial" panose="020B0604020202020204" pitchFamily="34" charset="0"/>
                <a:cs typeface="Arial" panose="020B0604020202020204" pitchFamily="34" charset="0"/>
              </a:rPr>
              <a:t>  </a:t>
            </a:r>
          </a:p>
          <a:p>
            <a:pPr algn="ctr"/>
            <a:endParaRPr lang="en-US" sz="1600" dirty="0">
              <a:solidFill>
                <a:schemeClr val="tx1"/>
              </a:solidFill>
              <a:latin typeface="Arial" panose="020B0604020202020204" pitchFamily="34" charset="0"/>
              <a:cs typeface="Arial" panose="020B0604020202020204" pitchFamily="34" charset="0"/>
            </a:endParaRPr>
          </a:p>
          <a:p>
            <a:pPr algn="ctr"/>
            <a:endParaRPr lang="en-US" sz="1600" dirty="0" smtClean="0">
              <a:solidFill>
                <a:schemeClr val="tx1"/>
              </a:solidFill>
              <a:latin typeface="Arial" panose="020B0604020202020204" pitchFamily="34" charset="0"/>
              <a:cs typeface="Arial" panose="020B0604020202020204" pitchFamily="34" charset="0"/>
            </a:endParaRPr>
          </a:p>
          <a:p>
            <a:pPr algn="ctr"/>
            <a:endParaRPr lang="en-US" sz="1600" dirty="0" smtClean="0">
              <a:solidFill>
                <a:schemeClr val="tx1"/>
              </a:solidFill>
              <a:latin typeface="Arial" panose="020B0604020202020204" pitchFamily="34" charset="0"/>
              <a:cs typeface="Arial" panose="020B0604020202020204" pitchFamily="34" charset="0"/>
            </a:endParaRPr>
          </a:p>
          <a:p>
            <a:pPr algn="ctr"/>
            <a:r>
              <a:rPr lang="en-US" sz="1600" b="1" i="1" dirty="0" smtClean="0">
                <a:solidFill>
                  <a:schemeClr val="tx1"/>
                </a:solidFill>
                <a:latin typeface="Arial" panose="020B0604020202020204" pitchFamily="34" charset="0"/>
                <a:cs typeface="Arial" panose="020B0604020202020204" pitchFamily="34" charset="0"/>
              </a:rPr>
              <a:t>(</a:t>
            </a:r>
            <a:r>
              <a:rPr lang="en-US" sz="1600" b="1" i="1" dirty="0" err="1" smtClean="0">
                <a:solidFill>
                  <a:schemeClr val="tx1"/>
                </a:solidFill>
                <a:latin typeface="Arial" panose="020B0604020202020204" pitchFamily="34" charset="0"/>
                <a:cs typeface="Arial" panose="020B0604020202020204" pitchFamily="34" charset="0"/>
              </a:rPr>
              <a:t>Khoản</a:t>
            </a:r>
            <a:r>
              <a:rPr lang="en-US" sz="1600" b="1" i="1" dirty="0" smtClean="0">
                <a:solidFill>
                  <a:schemeClr val="tx1"/>
                </a:solidFill>
                <a:latin typeface="Arial" panose="020B0604020202020204" pitchFamily="34" charset="0"/>
                <a:cs typeface="Arial" panose="020B0604020202020204" pitchFamily="34" charset="0"/>
              </a:rPr>
              <a:t> 2–</a:t>
            </a:r>
            <a:r>
              <a:rPr lang="en-US" sz="1600" b="1" i="1" dirty="0" err="1" smtClean="0">
                <a:solidFill>
                  <a:schemeClr val="tx1"/>
                </a:solidFill>
                <a:latin typeface="Arial" panose="020B0604020202020204" pitchFamily="34" charset="0"/>
                <a:cs typeface="Arial" panose="020B0604020202020204" pitchFamily="34" charset="0"/>
              </a:rPr>
              <a:t>Điều</a:t>
            </a:r>
            <a:r>
              <a:rPr lang="en-US" sz="1600" b="1" i="1" dirty="0" smtClean="0">
                <a:solidFill>
                  <a:schemeClr val="tx1"/>
                </a:solidFill>
                <a:latin typeface="Arial" panose="020B0604020202020204" pitchFamily="34" charset="0"/>
                <a:cs typeface="Arial" panose="020B0604020202020204" pitchFamily="34" charset="0"/>
              </a:rPr>
              <a:t> 24)</a:t>
            </a:r>
            <a:endParaRPr lang="en-US" sz="1600" b="1" i="1"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4823284" y="1307601"/>
            <a:ext cx="1915825" cy="27811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err="1" smtClean="0">
                <a:solidFill>
                  <a:schemeClr val="tx1"/>
                </a:solidFill>
                <a:latin typeface="Arial" panose="020B0604020202020204" pitchFamily="34" charset="0"/>
                <a:cs typeface="Arial" panose="020B0604020202020204" pitchFamily="34" charset="0"/>
              </a:rPr>
              <a:t>Đơn</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vị</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tổ</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chức</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kiểm</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tra</a:t>
            </a:r>
            <a:endParaRPr lang="en-US" sz="1600" b="1" dirty="0" smtClean="0">
              <a:solidFill>
                <a:schemeClr val="tx1"/>
              </a:solidFill>
              <a:latin typeface="Arial" panose="020B0604020202020204" pitchFamily="34" charset="0"/>
              <a:cs typeface="Arial" panose="020B0604020202020204" pitchFamily="34" charset="0"/>
            </a:endParaRPr>
          </a:p>
          <a:p>
            <a:pPr algn="ctr"/>
            <a:endParaRPr lang="en-US" sz="1600" b="1" dirty="0" smtClean="0">
              <a:solidFill>
                <a:schemeClr val="tx1"/>
              </a:solidFill>
              <a:latin typeface="Arial" panose="020B0604020202020204" pitchFamily="34" charset="0"/>
              <a:cs typeface="Arial" panose="020B0604020202020204" pitchFamily="34" charset="0"/>
            </a:endParaRPr>
          </a:p>
          <a:p>
            <a:pPr algn="ctr"/>
            <a:r>
              <a:rPr lang="en-US" sz="1600" dirty="0" err="1" smtClean="0">
                <a:solidFill>
                  <a:schemeClr val="tx1"/>
                </a:solidFill>
                <a:latin typeface="Arial" panose="020B0604020202020204" pitchFamily="34" charset="0"/>
                <a:cs typeface="Arial" panose="020B0604020202020204" pitchFamily="34" charset="0"/>
              </a:rPr>
              <a:t>Hội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đồng</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QG</a:t>
            </a:r>
            <a:endParaRPr lang="en-US" sz="1600" dirty="0" smtClean="0">
              <a:solidFill>
                <a:schemeClr val="tx1"/>
              </a:solidFill>
              <a:latin typeface="Arial" panose="020B0604020202020204" pitchFamily="34" charset="0"/>
              <a:cs typeface="Arial" panose="020B0604020202020204" pitchFamily="34" charset="0"/>
            </a:endParaRPr>
          </a:p>
          <a:p>
            <a:pPr algn="ctr"/>
            <a:r>
              <a:rPr lang="en-US" sz="1600" dirty="0" smtClean="0">
                <a:solidFill>
                  <a:schemeClr val="tx1"/>
                </a:solidFill>
                <a:latin typeface="Arial" panose="020B0604020202020204" pitchFamily="34" charset="0"/>
                <a:cs typeface="Arial" panose="020B0604020202020204" pitchFamily="34" charset="0"/>
              </a:rPr>
              <a:t>  </a:t>
            </a:r>
          </a:p>
          <a:p>
            <a:pPr algn="ctr"/>
            <a:endParaRPr lang="en-US" sz="1600" dirty="0">
              <a:solidFill>
                <a:schemeClr val="tx1"/>
              </a:solidFill>
              <a:latin typeface="Arial" panose="020B0604020202020204" pitchFamily="34" charset="0"/>
              <a:cs typeface="Arial" panose="020B0604020202020204" pitchFamily="34" charset="0"/>
            </a:endParaRPr>
          </a:p>
          <a:p>
            <a:pPr algn="ctr"/>
            <a:endParaRPr lang="en-US" sz="1600" dirty="0" smtClean="0">
              <a:solidFill>
                <a:schemeClr val="tx1"/>
              </a:solidFill>
              <a:latin typeface="Arial" panose="020B0604020202020204" pitchFamily="34" charset="0"/>
              <a:cs typeface="Arial" panose="020B0604020202020204" pitchFamily="34" charset="0"/>
            </a:endParaRPr>
          </a:p>
          <a:p>
            <a:pPr algn="ctr"/>
            <a:endParaRPr lang="en-US" sz="1600" dirty="0" smtClean="0">
              <a:solidFill>
                <a:schemeClr val="tx1"/>
              </a:solidFill>
              <a:latin typeface="Arial" panose="020B0604020202020204" pitchFamily="34" charset="0"/>
              <a:cs typeface="Arial" panose="020B0604020202020204" pitchFamily="34" charset="0"/>
            </a:endParaRPr>
          </a:p>
          <a:p>
            <a:pPr algn="ctr"/>
            <a:r>
              <a:rPr lang="en-US" sz="1600" b="1" i="1" dirty="0" smtClean="0">
                <a:solidFill>
                  <a:schemeClr val="tx1"/>
                </a:solidFill>
                <a:latin typeface="Arial" panose="020B0604020202020204" pitchFamily="34" charset="0"/>
                <a:cs typeface="Arial" panose="020B0604020202020204" pitchFamily="34" charset="0"/>
              </a:rPr>
              <a:t>(</a:t>
            </a:r>
            <a:r>
              <a:rPr lang="en-US" sz="1600" b="1" i="1" dirty="0" err="1" smtClean="0">
                <a:solidFill>
                  <a:schemeClr val="tx1"/>
                </a:solidFill>
                <a:latin typeface="Arial" panose="020B0604020202020204" pitchFamily="34" charset="0"/>
                <a:cs typeface="Arial" panose="020B0604020202020204" pitchFamily="34" charset="0"/>
              </a:rPr>
              <a:t>Khoản</a:t>
            </a:r>
            <a:r>
              <a:rPr lang="en-US" sz="1600" b="1" i="1" dirty="0" smtClean="0">
                <a:solidFill>
                  <a:schemeClr val="tx1"/>
                </a:solidFill>
                <a:latin typeface="Arial" panose="020B0604020202020204" pitchFamily="34" charset="0"/>
                <a:cs typeface="Arial" panose="020B0604020202020204" pitchFamily="34" charset="0"/>
              </a:rPr>
              <a:t> 3-</a:t>
            </a:r>
            <a:r>
              <a:rPr lang="en-US" sz="1600" b="1" i="1" dirty="0" err="1" smtClean="0">
                <a:solidFill>
                  <a:schemeClr val="tx1"/>
                </a:solidFill>
                <a:latin typeface="Arial" panose="020B0604020202020204" pitchFamily="34" charset="0"/>
                <a:cs typeface="Arial" panose="020B0604020202020204" pitchFamily="34" charset="0"/>
              </a:rPr>
              <a:t>Điều</a:t>
            </a:r>
            <a:r>
              <a:rPr lang="en-US" sz="1600" b="1" i="1" dirty="0" smtClean="0">
                <a:solidFill>
                  <a:schemeClr val="tx1"/>
                </a:solidFill>
                <a:latin typeface="Arial" panose="020B0604020202020204" pitchFamily="34" charset="0"/>
                <a:cs typeface="Arial" panose="020B0604020202020204" pitchFamily="34" charset="0"/>
              </a:rPr>
              <a:t> 24)</a:t>
            </a:r>
            <a:endParaRPr lang="en-US" sz="1600" b="1" i="1"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6929546" y="1307600"/>
            <a:ext cx="1976673" cy="278112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err="1" smtClean="0">
                <a:solidFill>
                  <a:schemeClr val="tx1"/>
                </a:solidFill>
                <a:latin typeface="Arial" panose="020B0604020202020204" pitchFamily="34" charset="0"/>
                <a:cs typeface="Arial" panose="020B0604020202020204" pitchFamily="34" charset="0"/>
              </a:rPr>
              <a:t>Kinh</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phí</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kiểm</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tra</a:t>
            </a:r>
            <a:endParaRPr lang="en-US" sz="1600" b="1" dirty="0" smtClean="0">
              <a:solidFill>
                <a:schemeClr val="tx1"/>
              </a:solidFill>
              <a:latin typeface="Arial" panose="020B0604020202020204" pitchFamily="34" charset="0"/>
              <a:cs typeface="Arial" panose="020B0604020202020204" pitchFamily="34" charset="0"/>
            </a:endParaRPr>
          </a:p>
          <a:p>
            <a:pPr algn="ctr"/>
            <a:endParaRPr lang="en-US" sz="1600" b="1" dirty="0" smtClean="0">
              <a:solidFill>
                <a:schemeClr val="tx1"/>
              </a:solidFill>
              <a:latin typeface="Arial" panose="020B0604020202020204" pitchFamily="34" charset="0"/>
              <a:cs typeface="Arial" panose="020B0604020202020204" pitchFamily="34" charset="0"/>
            </a:endParaRPr>
          </a:p>
          <a:p>
            <a:pPr algn="ctr"/>
            <a:endParaRPr lang="en-US" sz="1600" dirty="0" smtClean="0">
              <a:solidFill>
                <a:schemeClr val="tx1"/>
              </a:solidFill>
              <a:latin typeface="Arial" panose="020B0604020202020204" pitchFamily="34" charset="0"/>
              <a:cs typeface="Arial" panose="020B0604020202020204" pitchFamily="34" charset="0"/>
            </a:endParaRPr>
          </a:p>
          <a:p>
            <a:pPr algn="ctr"/>
            <a:r>
              <a:rPr lang="en-US" sz="1600" dirty="0" err="1" smtClean="0">
                <a:solidFill>
                  <a:schemeClr val="tx1"/>
                </a:solidFill>
                <a:latin typeface="Arial" panose="020B0604020202020204" pitchFamily="34" charset="0"/>
                <a:cs typeface="Arial" panose="020B0604020202020204" pitchFamily="34" charset="0"/>
              </a:rPr>
              <a:t>Người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tham</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dự</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kiểm</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tra</a:t>
            </a:r>
            <a:r>
              <a:rPr lang="en-US" sz="1600" dirty="0" smtClean="0">
                <a:solidFill>
                  <a:schemeClr val="tx1"/>
                </a:solidFill>
                <a:latin typeface="Arial" panose="020B0604020202020204" pitchFamily="34" charset="0"/>
                <a:cs typeface="Arial" panose="020B0604020202020204" pitchFamily="34" charset="0"/>
              </a:rPr>
              <a:t> chi </a:t>
            </a:r>
            <a:r>
              <a:rPr lang="en-US" sz="1600" dirty="0" err="1" smtClean="0">
                <a:solidFill>
                  <a:schemeClr val="tx1"/>
                </a:solidFill>
                <a:latin typeface="Arial" panose="020B0604020202020204" pitchFamily="34" charset="0"/>
                <a:cs typeface="Arial" panose="020B0604020202020204" pitchFamily="34" charset="0"/>
              </a:rPr>
              <a:t>trả</a:t>
            </a:r>
            <a:endParaRPr lang="en-US" sz="1600" dirty="0" smtClean="0">
              <a:solidFill>
                <a:schemeClr val="tx1"/>
              </a:solidFill>
              <a:latin typeface="Arial" panose="020B0604020202020204" pitchFamily="34" charset="0"/>
              <a:cs typeface="Arial" panose="020B0604020202020204" pitchFamily="34" charset="0"/>
            </a:endParaRPr>
          </a:p>
          <a:p>
            <a:pPr algn="ctr"/>
            <a:endParaRPr lang="en-US" sz="1600" dirty="0">
              <a:solidFill>
                <a:schemeClr val="tx1"/>
              </a:solidFill>
              <a:latin typeface="Arial" panose="020B0604020202020204" pitchFamily="34" charset="0"/>
              <a:cs typeface="Arial" panose="020B0604020202020204" pitchFamily="34" charset="0"/>
            </a:endParaRPr>
          </a:p>
          <a:p>
            <a:pPr algn="ctr"/>
            <a:endParaRPr lang="en-US" sz="1600" dirty="0" smtClean="0">
              <a:solidFill>
                <a:schemeClr val="tx1"/>
              </a:solidFill>
              <a:latin typeface="Arial" panose="020B0604020202020204" pitchFamily="34" charset="0"/>
              <a:cs typeface="Arial" panose="020B0604020202020204" pitchFamily="34" charset="0"/>
            </a:endParaRPr>
          </a:p>
          <a:p>
            <a:pPr algn="ctr"/>
            <a:endParaRPr lang="en-US" sz="1600" dirty="0" smtClean="0">
              <a:solidFill>
                <a:schemeClr val="tx1"/>
              </a:solidFill>
              <a:latin typeface="Arial" panose="020B0604020202020204" pitchFamily="34" charset="0"/>
              <a:cs typeface="Arial" panose="020B0604020202020204" pitchFamily="34" charset="0"/>
            </a:endParaRPr>
          </a:p>
          <a:p>
            <a:pPr algn="ctr"/>
            <a:r>
              <a:rPr lang="en-US" sz="1600" b="1" i="1" dirty="0" smtClean="0">
                <a:solidFill>
                  <a:schemeClr val="tx1"/>
                </a:solidFill>
                <a:latin typeface="Arial" panose="020B0604020202020204" pitchFamily="34" charset="0"/>
                <a:cs typeface="Arial" panose="020B0604020202020204" pitchFamily="34" charset="0"/>
              </a:rPr>
              <a:t>(</a:t>
            </a:r>
            <a:r>
              <a:rPr lang="en-US" sz="1600" b="1" i="1" dirty="0" err="1" smtClean="0">
                <a:solidFill>
                  <a:schemeClr val="tx1"/>
                </a:solidFill>
                <a:latin typeface="Arial" panose="020B0604020202020204" pitchFamily="34" charset="0"/>
                <a:cs typeface="Arial" panose="020B0604020202020204" pitchFamily="34" charset="0"/>
              </a:rPr>
              <a:t>Khoản</a:t>
            </a:r>
            <a:r>
              <a:rPr lang="en-US" sz="1600" b="1" i="1" dirty="0" smtClean="0">
                <a:solidFill>
                  <a:schemeClr val="tx1"/>
                </a:solidFill>
                <a:latin typeface="Arial" panose="020B0604020202020204" pitchFamily="34" charset="0"/>
                <a:cs typeface="Arial" panose="020B0604020202020204" pitchFamily="34" charset="0"/>
              </a:rPr>
              <a:t> 4-</a:t>
            </a:r>
            <a:r>
              <a:rPr lang="en-US" sz="1600" b="1" i="1" dirty="0" err="1" smtClean="0">
                <a:solidFill>
                  <a:schemeClr val="tx1"/>
                </a:solidFill>
                <a:latin typeface="Arial" panose="020B0604020202020204" pitchFamily="34" charset="0"/>
                <a:cs typeface="Arial" panose="020B0604020202020204" pitchFamily="34" charset="0"/>
              </a:rPr>
              <a:t>Điều</a:t>
            </a:r>
            <a:r>
              <a:rPr lang="en-US" sz="1600" b="1" i="1" dirty="0" smtClean="0">
                <a:solidFill>
                  <a:schemeClr val="tx1"/>
                </a:solidFill>
                <a:latin typeface="Arial" panose="020B0604020202020204" pitchFamily="34" charset="0"/>
                <a:cs typeface="Arial" panose="020B0604020202020204" pitchFamily="34" charset="0"/>
              </a:rPr>
              <a:t> 24)</a:t>
            </a:r>
            <a:endParaRPr lang="en-US" sz="1600" b="1" i="1" dirty="0">
              <a:solidFill>
                <a:schemeClr val="tx1"/>
              </a:solidFill>
              <a:latin typeface="Arial" panose="020B0604020202020204" pitchFamily="34" charset="0"/>
              <a:cs typeface="Arial" panose="020B0604020202020204" pitchFamily="34" charset="0"/>
            </a:endParaRPr>
          </a:p>
        </p:txBody>
      </p:sp>
      <p:sp>
        <p:nvSpPr>
          <p:cNvPr id="9" name="Rectangle 8"/>
          <p:cNvSpPr/>
          <p:nvPr/>
        </p:nvSpPr>
        <p:spPr>
          <a:xfrm>
            <a:off x="2007587" y="4305438"/>
            <a:ext cx="5490012" cy="501257"/>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err="1" smtClean="0">
                <a:solidFill>
                  <a:schemeClr val="tx1"/>
                </a:solidFill>
                <a:latin typeface="Arial" panose="020B0604020202020204" pitchFamily="34" charset="0"/>
                <a:cs typeface="Arial" panose="020B0604020202020204" pitchFamily="34" charset="0"/>
              </a:rPr>
              <a:t>Luật</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giao</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Chính</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phủ</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quy</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định</a:t>
            </a:r>
            <a:r>
              <a:rPr lang="en-US" sz="1600" b="1" dirty="0" smtClean="0">
                <a:solidFill>
                  <a:schemeClr val="tx1"/>
                </a:solidFill>
                <a:latin typeface="Arial" panose="020B0604020202020204" pitchFamily="34" charset="0"/>
                <a:cs typeface="Arial" panose="020B0604020202020204" pitchFamily="34" charset="0"/>
              </a:rPr>
              <a:t> chi </a:t>
            </a:r>
            <a:r>
              <a:rPr lang="en-US" sz="1600" b="1" dirty="0" err="1" smtClean="0">
                <a:solidFill>
                  <a:schemeClr val="tx1"/>
                </a:solidFill>
                <a:latin typeface="Arial" panose="020B0604020202020204" pitchFamily="34" charset="0"/>
                <a:cs typeface="Arial" panose="020B0604020202020204" pitchFamily="34" charset="0"/>
              </a:rPr>
              <a:t>tiết</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Điều</a:t>
            </a:r>
            <a:r>
              <a:rPr lang="en-US" sz="1600" b="1" dirty="0" smtClean="0">
                <a:solidFill>
                  <a:schemeClr val="tx1"/>
                </a:solidFill>
                <a:latin typeface="Arial" panose="020B0604020202020204" pitchFamily="34" charset="0"/>
                <a:cs typeface="Arial" panose="020B0604020202020204" pitchFamily="34" charset="0"/>
              </a:rPr>
              <a:t> 24</a:t>
            </a:r>
          </a:p>
          <a:p>
            <a:pPr algn="ctr"/>
            <a:r>
              <a:rPr lang="en-US" sz="1600" b="1" i="1" dirty="0">
                <a:solidFill>
                  <a:schemeClr val="tx1"/>
                </a:solidFill>
                <a:latin typeface="Arial" panose="020B0604020202020204" pitchFamily="34" charset="0"/>
                <a:cs typeface="Arial" panose="020B0604020202020204" pitchFamily="34" charset="0"/>
              </a:rPr>
              <a:t>(</a:t>
            </a:r>
            <a:r>
              <a:rPr lang="en-US" sz="1600" b="1" i="1" dirty="0" err="1">
                <a:solidFill>
                  <a:schemeClr val="tx1"/>
                </a:solidFill>
                <a:latin typeface="Arial" panose="020B0604020202020204" pitchFamily="34" charset="0"/>
                <a:cs typeface="Arial" panose="020B0604020202020204" pitchFamily="34" charset="0"/>
              </a:rPr>
              <a:t>Khoản</a:t>
            </a:r>
            <a:r>
              <a:rPr lang="en-US" sz="1600" b="1" i="1" dirty="0">
                <a:solidFill>
                  <a:schemeClr val="tx1"/>
                </a:solidFill>
                <a:latin typeface="Arial" panose="020B0604020202020204" pitchFamily="34" charset="0"/>
                <a:cs typeface="Arial" panose="020B0604020202020204" pitchFamily="34" charset="0"/>
              </a:rPr>
              <a:t> </a:t>
            </a:r>
            <a:r>
              <a:rPr lang="en-US" sz="1600" b="1" i="1" dirty="0" smtClean="0">
                <a:solidFill>
                  <a:schemeClr val="tx1"/>
                </a:solidFill>
                <a:latin typeface="Arial" panose="020B0604020202020204" pitchFamily="34" charset="0"/>
                <a:cs typeface="Arial" panose="020B0604020202020204" pitchFamily="34" charset="0"/>
              </a:rPr>
              <a:t>5 </a:t>
            </a:r>
            <a:r>
              <a:rPr lang="en-US" sz="1600" b="1" i="1" dirty="0">
                <a:solidFill>
                  <a:schemeClr val="tx1"/>
                </a:solidFill>
                <a:latin typeface="Arial" panose="020B0604020202020204" pitchFamily="34" charset="0"/>
                <a:cs typeface="Arial" panose="020B0604020202020204" pitchFamily="34" charset="0"/>
              </a:rPr>
              <a:t>– </a:t>
            </a:r>
            <a:r>
              <a:rPr lang="en-US" sz="1600" b="1" i="1" dirty="0" err="1">
                <a:solidFill>
                  <a:schemeClr val="tx1"/>
                </a:solidFill>
                <a:latin typeface="Arial" panose="020B0604020202020204" pitchFamily="34" charset="0"/>
                <a:cs typeface="Arial" panose="020B0604020202020204" pitchFamily="34" charset="0"/>
              </a:rPr>
              <a:t>Điều</a:t>
            </a:r>
            <a:r>
              <a:rPr lang="en-US" sz="1600" b="1" i="1" dirty="0">
                <a:solidFill>
                  <a:schemeClr val="tx1"/>
                </a:solidFill>
                <a:latin typeface="Arial" panose="020B0604020202020204" pitchFamily="34" charset="0"/>
                <a:cs typeface="Arial" panose="020B0604020202020204" pitchFamily="34" charset="0"/>
              </a:rPr>
              <a:t> 24</a:t>
            </a:r>
            <a:r>
              <a:rPr lang="en-US" sz="1600" b="1" i="1" dirty="0" smtClean="0">
                <a:solidFill>
                  <a:schemeClr val="tx1"/>
                </a:solidFill>
                <a:latin typeface="Arial" panose="020B0604020202020204" pitchFamily="34" charset="0"/>
                <a:cs typeface="Arial" panose="020B0604020202020204" pitchFamily="34" charset="0"/>
              </a:rPr>
              <a:t>)</a:t>
            </a:r>
            <a:endParaRPr lang="en-US" sz="1600" b="1" i="1" dirty="0">
              <a:solidFill>
                <a:schemeClr val="tx1"/>
              </a:solidFill>
              <a:latin typeface="Arial" panose="020B0604020202020204" pitchFamily="34" charset="0"/>
              <a:cs typeface="Arial" panose="020B0604020202020204" pitchFamily="34" charset="0"/>
            </a:endParaRPr>
          </a:p>
        </p:txBody>
      </p:sp>
      <p:cxnSp>
        <p:nvCxnSpPr>
          <p:cNvPr id="10" name="Straight Arrow Connector 9"/>
          <p:cNvCxnSpPr>
            <a:stCxn id="4" idx="2"/>
            <a:endCxn id="5" idx="0"/>
          </p:cNvCxnSpPr>
          <p:nvPr/>
        </p:nvCxnSpPr>
        <p:spPr>
          <a:xfrm flipH="1">
            <a:off x="1249098" y="806343"/>
            <a:ext cx="3503495" cy="50126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2"/>
          </p:cNvCxnSpPr>
          <p:nvPr/>
        </p:nvCxnSpPr>
        <p:spPr>
          <a:xfrm flipH="1">
            <a:off x="3632919" y="806343"/>
            <a:ext cx="1119674" cy="50126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2"/>
          </p:cNvCxnSpPr>
          <p:nvPr/>
        </p:nvCxnSpPr>
        <p:spPr>
          <a:xfrm>
            <a:off x="4752593" y="806343"/>
            <a:ext cx="0" cy="349909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4" idx="2"/>
            <a:endCxn id="7" idx="0"/>
          </p:cNvCxnSpPr>
          <p:nvPr/>
        </p:nvCxnSpPr>
        <p:spPr>
          <a:xfrm>
            <a:off x="4752593" y="806343"/>
            <a:ext cx="1028604" cy="50125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4" idx="2"/>
            <a:endCxn id="8" idx="0"/>
          </p:cNvCxnSpPr>
          <p:nvPr/>
        </p:nvCxnSpPr>
        <p:spPr>
          <a:xfrm>
            <a:off x="4752593" y="806343"/>
            <a:ext cx="3165290" cy="50125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5140069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4" y="43455"/>
            <a:ext cx="7079225" cy="794607"/>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a:r>
              <a:rPr lang="en-US" sz="1600" b="1" dirty="0" err="1" smtClean="0">
                <a:solidFill>
                  <a:srgbClr val="C00000"/>
                </a:solidFill>
                <a:latin typeface="Arial" panose="020B0604020202020204" pitchFamily="34" charset="0"/>
                <a:cs typeface="Arial" panose="020B0604020202020204" pitchFamily="34" charset="0"/>
              </a:rPr>
              <a:t>Dự</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kiến</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nội</a:t>
            </a:r>
            <a:r>
              <a:rPr lang="en-US" sz="1600" b="1" dirty="0" smtClean="0">
                <a:solidFill>
                  <a:srgbClr val="C00000"/>
                </a:solidFill>
                <a:latin typeface="Arial" panose="020B0604020202020204" pitchFamily="34" charset="0"/>
                <a:cs typeface="Arial" panose="020B0604020202020204" pitchFamily="34" charset="0"/>
              </a:rPr>
              <a:t> dung </a:t>
            </a:r>
            <a:r>
              <a:rPr lang="en-US" sz="1600" b="1" dirty="0" err="1" smtClean="0">
                <a:solidFill>
                  <a:srgbClr val="C00000"/>
                </a:solidFill>
                <a:latin typeface="Arial" panose="020B0604020202020204" pitchFamily="34" charset="0"/>
                <a:cs typeface="Arial" panose="020B0604020202020204" pitchFamily="34" charset="0"/>
              </a:rPr>
              <a:t>quy</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định</a:t>
            </a:r>
            <a:r>
              <a:rPr lang="en-US" sz="1600" b="1" dirty="0" smtClean="0">
                <a:solidFill>
                  <a:srgbClr val="C00000"/>
                </a:solidFill>
                <a:latin typeface="Arial" panose="020B0604020202020204" pitchFamily="34" charset="0"/>
                <a:cs typeface="Arial" panose="020B0604020202020204" pitchFamily="34" charset="0"/>
              </a:rPr>
              <a:t> chi </a:t>
            </a:r>
            <a:r>
              <a:rPr lang="en-US" sz="1600" b="1" dirty="0" err="1" smtClean="0">
                <a:solidFill>
                  <a:srgbClr val="C00000"/>
                </a:solidFill>
                <a:latin typeface="Arial" panose="020B0604020202020204" pitchFamily="34" charset="0"/>
                <a:cs typeface="Arial" panose="020B0604020202020204" pitchFamily="34" charset="0"/>
              </a:rPr>
              <a:t>tiết</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trong</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Nghị</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định</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của</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Chính</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phủ</a:t>
            </a:r>
            <a:r>
              <a:rPr lang="en-US" sz="1600" b="1" dirty="0" smtClean="0">
                <a:solidFill>
                  <a:srgbClr val="C00000"/>
                </a:solidFill>
                <a:latin typeface="Arial" panose="020B0604020202020204" pitchFamily="34" charset="0"/>
                <a:cs typeface="Arial" panose="020B0604020202020204" pitchFamily="34" charset="0"/>
              </a:rPr>
              <a:t> </a:t>
            </a:r>
          </a:p>
          <a:p>
            <a:pPr algn="ctr"/>
            <a:r>
              <a:rPr lang="en-US" sz="1600" b="1" dirty="0" err="1" smtClean="0">
                <a:solidFill>
                  <a:srgbClr val="C00000"/>
                </a:solidFill>
                <a:latin typeface="Arial" panose="020B0604020202020204" pitchFamily="34" charset="0"/>
                <a:cs typeface="Arial" panose="020B0604020202020204" pitchFamily="34" charset="0"/>
              </a:rPr>
              <a:t>quy</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a:solidFill>
                  <a:srgbClr val="C00000"/>
                </a:solidFill>
                <a:latin typeface="Arial" panose="020B0604020202020204" pitchFamily="34" charset="0"/>
                <a:cs typeface="Arial" panose="020B0604020202020204" pitchFamily="34" charset="0"/>
              </a:rPr>
              <a:t>định</a:t>
            </a:r>
            <a:r>
              <a:rPr lang="en-US" sz="1600" b="1" dirty="0">
                <a:solidFill>
                  <a:srgbClr val="C00000"/>
                </a:solidFill>
                <a:latin typeface="Arial" panose="020B0604020202020204" pitchFamily="34" charset="0"/>
                <a:cs typeface="Arial" panose="020B0604020202020204" pitchFamily="34" charset="0"/>
              </a:rPr>
              <a:t> chi </a:t>
            </a:r>
            <a:r>
              <a:rPr lang="en-US" sz="1600" b="1" dirty="0" err="1">
                <a:solidFill>
                  <a:srgbClr val="C00000"/>
                </a:solidFill>
                <a:latin typeface="Arial" panose="020B0604020202020204" pitchFamily="34" charset="0"/>
                <a:cs typeface="Arial" panose="020B0604020202020204" pitchFamily="34" charset="0"/>
              </a:rPr>
              <a:t>tiết</a:t>
            </a:r>
            <a:r>
              <a:rPr lang="en-US" sz="1600" b="1" dirty="0">
                <a:solidFill>
                  <a:srgbClr val="C00000"/>
                </a:solidFill>
                <a:latin typeface="Arial" panose="020B0604020202020204" pitchFamily="34" charset="0"/>
                <a:cs typeface="Arial" panose="020B0604020202020204" pitchFamily="34" charset="0"/>
              </a:rPr>
              <a:t> </a:t>
            </a:r>
            <a:r>
              <a:rPr lang="en-US" sz="1600" b="1" dirty="0" err="1">
                <a:solidFill>
                  <a:srgbClr val="C00000"/>
                </a:solidFill>
                <a:latin typeface="Arial" panose="020B0604020202020204" pitchFamily="34" charset="0"/>
                <a:cs typeface="Arial" panose="020B0604020202020204" pitchFamily="34" charset="0"/>
              </a:rPr>
              <a:t>Điều</a:t>
            </a:r>
            <a:r>
              <a:rPr lang="en-US" sz="1600" b="1" dirty="0">
                <a:solidFill>
                  <a:srgbClr val="C00000"/>
                </a:solidFill>
                <a:latin typeface="Arial" panose="020B0604020202020204" pitchFamily="34" charset="0"/>
                <a:cs typeface="Arial" panose="020B0604020202020204" pitchFamily="34" charset="0"/>
              </a:rPr>
              <a:t> </a:t>
            </a:r>
            <a:r>
              <a:rPr lang="en-US" sz="1600" b="1" dirty="0" smtClean="0">
                <a:solidFill>
                  <a:srgbClr val="C00000"/>
                </a:solidFill>
                <a:latin typeface="Arial" panose="020B0604020202020204" pitchFamily="34" charset="0"/>
                <a:cs typeface="Arial" panose="020B0604020202020204" pitchFamily="34" charset="0"/>
              </a:rPr>
              <a:t>24</a:t>
            </a:r>
            <a:endParaRPr lang="en-US" sz="1600" b="1" dirty="0">
              <a:solidFill>
                <a:srgbClr val="C00000"/>
              </a:solidFill>
              <a:latin typeface="Arial" panose="020B0604020202020204" pitchFamily="34" charset="0"/>
              <a:cs typeface="Arial" panose="020B0604020202020204" pitchFamily="34" charset="0"/>
            </a:endParaRPr>
          </a:p>
        </p:txBody>
      </p:sp>
      <p:sp>
        <p:nvSpPr>
          <p:cNvPr id="5" name="Rectangle 4"/>
          <p:cNvSpPr/>
          <p:nvPr/>
        </p:nvSpPr>
        <p:spPr>
          <a:xfrm>
            <a:off x="352043" y="1426521"/>
            <a:ext cx="3136402" cy="100075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600" b="1" dirty="0" smtClean="0">
              <a:solidFill>
                <a:schemeClr val="tx1"/>
              </a:solidFill>
              <a:latin typeface="Arial" panose="020B0604020202020204" pitchFamily="34" charset="0"/>
              <a:cs typeface="Arial" panose="020B0604020202020204" pitchFamily="34" charset="0"/>
            </a:endParaRPr>
          </a:p>
          <a:p>
            <a:pPr algn="ctr"/>
            <a:r>
              <a:rPr lang="en-US" sz="1600" b="1" dirty="0" err="1" smtClean="0">
                <a:solidFill>
                  <a:schemeClr val="tx1"/>
                </a:solidFill>
                <a:latin typeface="Arial" panose="020B0604020202020204" pitchFamily="34" charset="0"/>
                <a:cs typeface="Arial" panose="020B0604020202020204" pitchFamily="34" charset="0"/>
              </a:rPr>
              <a:t>Quy</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định</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về</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văn</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bằng</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được</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tham</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gia</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kiểm</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tra</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đánh</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giá</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năng</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lực</a:t>
            </a:r>
            <a:r>
              <a:rPr lang="en-US" sz="1600" b="1" dirty="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để</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cấp</a:t>
            </a:r>
            <a:r>
              <a:rPr lang="en-US" sz="1600" b="1" dirty="0" smtClean="0">
                <a:solidFill>
                  <a:schemeClr val="tx1"/>
                </a:solidFill>
                <a:latin typeface="Arial" panose="020B0604020202020204" pitchFamily="34" charset="0"/>
                <a:cs typeface="Arial" panose="020B0604020202020204" pitchFamily="34" charset="0"/>
              </a:rPr>
              <a:t> GPHN </a:t>
            </a:r>
            <a:r>
              <a:rPr lang="en-US" sz="1600" b="1" dirty="0" err="1" smtClean="0">
                <a:solidFill>
                  <a:schemeClr val="tx1"/>
                </a:solidFill>
                <a:latin typeface="Arial" panose="020B0604020202020204" pitchFamily="34" charset="0"/>
                <a:cs typeface="Arial" panose="020B0604020202020204" pitchFamily="34" charset="0"/>
              </a:rPr>
              <a:t>cho</a:t>
            </a:r>
            <a:r>
              <a:rPr lang="en-US" sz="1600" b="1" dirty="0" smtClean="0">
                <a:solidFill>
                  <a:schemeClr val="tx1"/>
                </a:solidFill>
                <a:latin typeface="Arial" panose="020B0604020202020204" pitchFamily="34" charset="0"/>
                <a:cs typeface="Arial" panose="020B0604020202020204" pitchFamily="34" charset="0"/>
              </a:rPr>
              <a:t> 08 </a:t>
            </a:r>
            <a:r>
              <a:rPr lang="en-US" sz="1600" b="1" dirty="0" err="1" smtClean="0">
                <a:solidFill>
                  <a:schemeClr val="tx1"/>
                </a:solidFill>
                <a:latin typeface="Arial" panose="020B0604020202020204" pitchFamily="34" charset="0"/>
                <a:cs typeface="Arial" panose="020B0604020202020204" pitchFamily="34" charset="0"/>
              </a:rPr>
              <a:t>chức</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danh</a:t>
            </a:r>
            <a:endParaRPr lang="en-US" sz="1600" b="1" dirty="0" smtClean="0">
              <a:solidFill>
                <a:schemeClr val="tx1"/>
              </a:solidFill>
              <a:latin typeface="Arial" panose="020B0604020202020204" pitchFamily="34" charset="0"/>
              <a:cs typeface="Arial" panose="020B0604020202020204" pitchFamily="34" charset="0"/>
            </a:endParaRPr>
          </a:p>
          <a:p>
            <a:pPr algn="ctr"/>
            <a:endParaRPr lang="en-US" sz="1200" b="1" i="1"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4648039" y="1469913"/>
            <a:ext cx="3819948" cy="95736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sz="1600" b="1" dirty="0" err="1" smtClean="0">
                <a:solidFill>
                  <a:schemeClr val="tx1"/>
                </a:solidFill>
                <a:latin typeface="Arial" panose="020B0604020202020204" pitchFamily="34" charset="0"/>
                <a:cs typeface="Arial" panose="020B0604020202020204" pitchFamily="34" charset="0"/>
              </a:rPr>
              <a:t>Tổ</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chức</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kiểm</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tra</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đánh</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giá</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năng</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lực</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hành</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nghề</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khám</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bệnh</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chữa</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bệnh</a:t>
            </a:r>
            <a:endParaRPr lang="en-US" sz="1600" b="1" i="1" dirty="0">
              <a:solidFill>
                <a:schemeClr val="tx1"/>
              </a:solidFill>
              <a:latin typeface="Arial" panose="020B0604020202020204" pitchFamily="34" charset="0"/>
              <a:cs typeface="Arial" panose="020B0604020202020204" pitchFamily="34" charset="0"/>
            </a:endParaRPr>
          </a:p>
        </p:txBody>
      </p:sp>
      <p:cxnSp>
        <p:nvCxnSpPr>
          <p:cNvPr id="10" name="Straight Arrow Connector 9"/>
          <p:cNvCxnSpPr>
            <a:stCxn id="4" idx="2"/>
            <a:endCxn id="5" idx="0"/>
          </p:cNvCxnSpPr>
          <p:nvPr/>
        </p:nvCxnSpPr>
        <p:spPr>
          <a:xfrm flipH="1">
            <a:off x="1920244" y="838062"/>
            <a:ext cx="2723993" cy="58845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596136" y="875531"/>
            <a:ext cx="2070737" cy="54878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22" name="Rectangle 21"/>
          <p:cNvSpPr/>
          <p:nvPr/>
        </p:nvSpPr>
        <p:spPr>
          <a:xfrm>
            <a:off x="339758" y="2718033"/>
            <a:ext cx="1402714" cy="1876352"/>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500" dirty="0" smtClean="0">
                <a:solidFill>
                  <a:schemeClr val="tx1"/>
                </a:solidFill>
                <a:latin typeface="Arial" panose="020B0604020202020204" pitchFamily="34" charset="0"/>
                <a:cs typeface="Arial" panose="020B0604020202020204" pitchFamily="34" charset="0"/>
              </a:rPr>
              <a:t>1. </a:t>
            </a:r>
            <a:r>
              <a:rPr lang="en-US" sz="1500" dirty="0" err="1" smtClean="0">
                <a:solidFill>
                  <a:schemeClr val="tx1"/>
                </a:solidFill>
                <a:latin typeface="Arial" panose="020B0604020202020204" pitchFamily="34" charset="0"/>
                <a:cs typeface="Arial" panose="020B0604020202020204" pitchFamily="34" charset="0"/>
              </a:rPr>
              <a:t>Bác</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sỹ</a:t>
            </a:r>
            <a:endParaRPr lang="en-US" sz="1500" dirty="0" smtClean="0">
              <a:solidFill>
                <a:schemeClr val="tx1"/>
              </a:solidFill>
              <a:latin typeface="Arial" panose="020B0604020202020204" pitchFamily="34" charset="0"/>
              <a:cs typeface="Arial" panose="020B0604020202020204" pitchFamily="34" charset="0"/>
            </a:endParaRPr>
          </a:p>
          <a:p>
            <a:r>
              <a:rPr lang="en-US" sz="1500" dirty="0" smtClean="0">
                <a:solidFill>
                  <a:schemeClr val="tx1"/>
                </a:solidFill>
                <a:latin typeface="Arial" panose="020B0604020202020204" pitchFamily="34" charset="0"/>
                <a:cs typeface="Arial" panose="020B0604020202020204" pitchFamily="34" charset="0"/>
              </a:rPr>
              <a:t>2. Y </a:t>
            </a:r>
            <a:r>
              <a:rPr lang="en-US" sz="1500" dirty="0" err="1" smtClean="0">
                <a:solidFill>
                  <a:schemeClr val="tx1"/>
                </a:solidFill>
                <a:latin typeface="Arial" panose="020B0604020202020204" pitchFamily="34" charset="0"/>
                <a:cs typeface="Arial" panose="020B0604020202020204" pitchFamily="34" charset="0"/>
              </a:rPr>
              <a:t>sỹ</a:t>
            </a:r>
            <a:endParaRPr lang="en-US" sz="1500" dirty="0" smtClean="0">
              <a:solidFill>
                <a:schemeClr val="tx1"/>
              </a:solidFill>
              <a:latin typeface="Arial" panose="020B0604020202020204" pitchFamily="34" charset="0"/>
              <a:cs typeface="Arial" panose="020B0604020202020204" pitchFamily="34" charset="0"/>
            </a:endParaRPr>
          </a:p>
          <a:p>
            <a:r>
              <a:rPr lang="en-US" sz="1500" dirty="0" smtClean="0">
                <a:solidFill>
                  <a:schemeClr val="tx1"/>
                </a:solidFill>
                <a:latin typeface="Arial" panose="020B0604020202020204" pitchFamily="34" charset="0"/>
                <a:cs typeface="Arial" panose="020B0604020202020204" pitchFamily="34" charset="0"/>
              </a:rPr>
              <a:t>3. </a:t>
            </a:r>
            <a:r>
              <a:rPr lang="en-US" sz="1500" dirty="0" err="1" smtClean="0">
                <a:solidFill>
                  <a:schemeClr val="tx1"/>
                </a:solidFill>
                <a:latin typeface="Arial" panose="020B0604020202020204" pitchFamily="34" charset="0"/>
                <a:cs typeface="Arial" panose="020B0604020202020204" pitchFamily="34" charset="0"/>
              </a:rPr>
              <a:t>Điều</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dưỡng</a:t>
            </a:r>
            <a:endParaRPr lang="en-US" sz="1500" dirty="0" smtClean="0">
              <a:solidFill>
                <a:schemeClr val="tx1"/>
              </a:solidFill>
              <a:latin typeface="Arial" panose="020B0604020202020204" pitchFamily="34" charset="0"/>
              <a:cs typeface="Arial" panose="020B0604020202020204" pitchFamily="34" charset="0"/>
            </a:endParaRPr>
          </a:p>
          <a:p>
            <a:r>
              <a:rPr lang="en-US" sz="1500" dirty="0" smtClean="0">
                <a:solidFill>
                  <a:schemeClr val="tx1"/>
                </a:solidFill>
                <a:latin typeface="Arial" panose="020B0604020202020204" pitchFamily="34" charset="0"/>
                <a:cs typeface="Arial" panose="020B0604020202020204" pitchFamily="34" charset="0"/>
              </a:rPr>
              <a:t>4. </a:t>
            </a:r>
            <a:r>
              <a:rPr lang="en-US" sz="1500" dirty="0" err="1" smtClean="0">
                <a:solidFill>
                  <a:schemeClr val="tx1"/>
                </a:solidFill>
                <a:latin typeface="Arial" panose="020B0604020202020204" pitchFamily="34" charset="0"/>
                <a:cs typeface="Arial" panose="020B0604020202020204" pitchFamily="34" charset="0"/>
              </a:rPr>
              <a:t>Hộ</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sinh</a:t>
            </a:r>
            <a:endParaRPr lang="en-US" sz="1500" dirty="0" smtClean="0">
              <a:solidFill>
                <a:schemeClr val="tx1"/>
              </a:solidFill>
              <a:latin typeface="Arial" panose="020B0604020202020204" pitchFamily="34" charset="0"/>
              <a:cs typeface="Arial" panose="020B0604020202020204" pitchFamily="34" charset="0"/>
            </a:endParaRPr>
          </a:p>
          <a:p>
            <a:endParaRPr lang="en-US" sz="1300" dirty="0" smtClean="0">
              <a:solidFill>
                <a:schemeClr val="tx1"/>
              </a:solidFill>
              <a:latin typeface="Arial" panose="020B0604020202020204" pitchFamily="34" charset="0"/>
              <a:cs typeface="Arial" panose="020B0604020202020204" pitchFamily="34" charset="0"/>
            </a:endParaRPr>
          </a:p>
        </p:txBody>
      </p:sp>
      <p:sp>
        <p:nvSpPr>
          <p:cNvPr id="23" name="Rectangle 22"/>
          <p:cNvSpPr/>
          <p:nvPr/>
        </p:nvSpPr>
        <p:spPr>
          <a:xfrm>
            <a:off x="2057792" y="2721977"/>
            <a:ext cx="1402714" cy="187240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500" dirty="0" err="1" smtClean="0">
                <a:solidFill>
                  <a:schemeClr val="tx1"/>
                </a:solidFill>
                <a:latin typeface="Arial" panose="020B0604020202020204" pitchFamily="34" charset="0"/>
                <a:cs typeface="Arial" panose="020B0604020202020204" pitchFamily="34" charset="0"/>
              </a:rPr>
              <a:t>5.Dinh</a:t>
            </a:r>
            <a:r>
              <a:rPr lang="en-US" sz="1500" dirty="0" smtClean="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dưỡng</a:t>
            </a:r>
            <a:endParaRPr lang="en-US" sz="1500" dirty="0" smtClean="0">
              <a:solidFill>
                <a:schemeClr val="tx1"/>
              </a:solidFill>
              <a:latin typeface="Arial" panose="020B0604020202020204" pitchFamily="34" charset="0"/>
              <a:cs typeface="Arial" panose="020B0604020202020204" pitchFamily="34" charset="0"/>
            </a:endParaRPr>
          </a:p>
          <a:p>
            <a:r>
              <a:rPr lang="en-US" sz="1500" dirty="0">
                <a:solidFill>
                  <a:schemeClr val="tx1"/>
                </a:solidFill>
                <a:latin typeface="Arial" panose="020B0604020202020204" pitchFamily="34" charset="0"/>
                <a:cs typeface="Arial" panose="020B0604020202020204" pitchFamily="34" charset="0"/>
              </a:rPr>
              <a:t>6</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Kỹ</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thuật</a:t>
            </a:r>
            <a:r>
              <a:rPr lang="en-US" sz="1500" dirty="0" smtClean="0">
                <a:solidFill>
                  <a:schemeClr val="tx1"/>
                </a:solidFill>
                <a:latin typeface="Arial" panose="020B0604020202020204" pitchFamily="34" charset="0"/>
                <a:cs typeface="Arial" panose="020B0604020202020204" pitchFamily="34" charset="0"/>
              </a:rPr>
              <a:t> Y</a:t>
            </a:r>
          </a:p>
          <a:p>
            <a:r>
              <a:rPr lang="en-US" sz="1500" dirty="0" err="1" smtClean="0">
                <a:solidFill>
                  <a:schemeClr val="tx1"/>
                </a:solidFill>
                <a:latin typeface="Arial" panose="020B0604020202020204" pitchFamily="34" charset="0"/>
                <a:cs typeface="Arial" panose="020B0604020202020204" pitchFamily="34" charset="0"/>
              </a:rPr>
              <a:t>lâm</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sàng</a:t>
            </a:r>
            <a:endParaRPr lang="en-US" sz="1500" dirty="0" smtClean="0">
              <a:solidFill>
                <a:schemeClr val="tx1"/>
              </a:solidFill>
              <a:latin typeface="Arial" panose="020B0604020202020204" pitchFamily="34" charset="0"/>
              <a:cs typeface="Arial" panose="020B0604020202020204" pitchFamily="34" charset="0"/>
            </a:endParaRPr>
          </a:p>
          <a:p>
            <a:r>
              <a:rPr lang="en-US" sz="1500" dirty="0">
                <a:solidFill>
                  <a:schemeClr val="tx1"/>
                </a:solidFill>
                <a:latin typeface="Arial" panose="020B0604020202020204" pitchFamily="34" charset="0"/>
                <a:cs typeface="Arial" panose="020B0604020202020204" pitchFamily="34" charset="0"/>
              </a:rPr>
              <a:t>7</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Cấp</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cứu</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ngoại</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viên</a:t>
            </a:r>
            <a:endParaRPr lang="en-US" sz="1500" dirty="0" smtClean="0">
              <a:solidFill>
                <a:schemeClr val="tx1"/>
              </a:solidFill>
              <a:latin typeface="Arial" panose="020B0604020202020204" pitchFamily="34" charset="0"/>
              <a:cs typeface="Arial" panose="020B0604020202020204" pitchFamily="34" charset="0"/>
            </a:endParaRPr>
          </a:p>
          <a:p>
            <a:r>
              <a:rPr lang="en-US" sz="1500" dirty="0">
                <a:solidFill>
                  <a:schemeClr val="tx1"/>
                </a:solidFill>
                <a:latin typeface="Arial" panose="020B0604020202020204" pitchFamily="34" charset="0"/>
                <a:cs typeface="Arial" panose="020B0604020202020204" pitchFamily="34" charset="0"/>
              </a:rPr>
              <a:t>8</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Tâm</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lý</a:t>
            </a:r>
            <a:r>
              <a:rPr lang="en-US" sz="1500" dirty="0" smtClean="0">
                <a:solidFill>
                  <a:schemeClr val="tx1"/>
                </a:solidFill>
                <a:latin typeface="Arial" panose="020B0604020202020204" pitchFamily="34" charset="0"/>
                <a:cs typeface="Arial" panose="020B0604020202020204" pitchFamily="34" charset="0"/>
              </a:rPr>
              <a:t> LS</a:t>
            </a:r>
          </a:p>
        </p:txBody>
      </p:sp>
      <p:sp>
        <p:nvSpPr>
          <p:cNvPr id="25" name="Rectangle 24"/>
          <p:cNvSpPr/>
          <p:nvPr/>
        </p:nvSpPr>
        <p:spPr>
          <a:xfrm>
            <a:off x="4298906" y="2718032"/>
            <a:ext cx="1402714" cy="187635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500" b="1" dirty="0" smtClean="0">
                <a:solidFill>
                  <a:schemeClr val="tx1"/>
                </a:solidFill>
                <a:latin typeface="Arial" panose="020B0604020202020204" pitchFamily="34" charset="0"/>
                <a:cs typeface="Arial" panose="020B0604020202020204" pitchFamily="34" charset="0"/>
              </a:rPr>
              <a:t>1. </a:t>
            </a:r>
            <a:r>
              <a:rPr lang="en-US" sz="1500" b="1" dirty="0" err="1" smtClean="0">
                <a:solidFill>
                  <a:schemeClr val="tx1"/>
                </a:solidFill>
                <a:latin typeface="Arial" panose="020B0604020202020204" pitchFamily="34" charset="0"/>
                <a:cs typeface="Arial" panose="020B0604020202020204" pitchFamily="34" charset="0"/>
              </a:rPr>
              <a:t>Thời</a:t>
            </a:r>
            <a:r>
              <a:rPr lang="en-US" sz="1500" b="1" dirty="0" smtClean="0">
                <a:solidFill>
                  <a:schemeClr val="tx1"/>
                </a:solidFill>
                <a:latin typeface="Arial" panose="020B0604020202020204" pitchFamily="34" charset="0"/>
                <a:cs typeface="Arial" panose="020B0604020202020204" pitchFamily="34" charset="0"/>
              </a:rPr>
              <a:t> </a:t>
            </a:r>
            <a:r>
              <a:rPr lang="en-US" sz="1500" b="1" dirty="0" err="1" smtClean="0">
                <a:solidFill>
                  <a:schemeClr val="tx1"/>
                </a:solidFill>
                <a:latin typeface="Arial" panose="020B0604020202020204" pitchFamily="34" charset="0"/>
                <a:cs typeface="Arial" panose="020B0604020202020204" pitchFamily="34" charset="0"/>
              </a:rPr>
              <a:t>gian</a:t>
            </a:r>
            <a:r>
              <a:rPr lang="en-US" sz="1500" b="1" dirty="0" smtClean="0">
                <a:solidFill>
                  <a:schemeClr val="tx1"/>
                </a:solidFill>
                <a:latin typeface="Arial" panose="020B0604020202020204" pitchFamily="34" charset="0"/>
                <a:cs typeface="Arial" panose="020B0604020202020204" pitchFamily="34" charset="0"/>
              </a:rPr>
              <a:t>:</a:t>
            </a:r>
            <a:r>
              <a:rPr lang="en-US" sz="1500" dirty="0" smtClean="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t</a:t>
            </a:r>
            <a:r>
              <a:rPr lang="en-US" sz="1500" dirty="0" err="1" smtClean="0">
                <a:solidFill>
                  <a:schemeClr val="tx1"/>
                </a:solidFill>
                <a:latin typeface="Arial" panose="020B0604020202020204" pitchFamily="34" charset="0"/>
                <a:cs typeface="Arial" panose="020B0604020202020204" pitchFamily="34" charset="0"/>
              </a:rPr>
              <a:t>ổ</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chức</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kiểm</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tra</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định</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kỳ</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tối</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thiểu</a:t>
            </a:r>
            <a:r>
              <a:rPr lang="en-US" sz="1500" dirty="0" smtClean="0">
                <a:solidFill>
                  <a:schemeClr val="tx1"/>
                </a:solidFill>
                <a:latin typeface="Arial" panose="020B0604020202020204" pitchFamily="34" charset="0"/>
                <a:cs typeface="Arial" panose="020B0604020202020204" pitchFamily="34" charset="0"/>
              </a:rPr>
              <a:t> 02 </a:t>
            </a:r>
            <a:r>
              <a:rPr lang="en-US" sz="1500" dirty="0" err="1" smtClean="0">
                <a:solidFill>
                  <a:schemeClr val="tx1"/>
                </a:solidFill>
                <a:latin typeface="Arial" panose="020B0604020202020204" pitchFamily="34" charset="0"/>
                <a:cs typeface="Arial" panose="020B0604020202020204" pitchFamily="34" charset="0"/>
              </a:rPr>
              <a:t>lần</a:t>
            </a:r>
            <a:r>
              <a:rPr lang="en-US" sz="1500" dirty="0" smtClean="0">
                <a:solidFill>
                  <a:schemeClr val="tx1"/>
                </a:solidFill>
                <a:latin typeface="Arial" panose="020B0604020202020204" pitchFamily="34" charset="0"/>
                <a:cs typeface="Arial" panose="020B0604020202020204" pitchFamily="34" charset="0"/>
              </a:rPr>
              <a:t>/</a:t>
            </a:r>
            <a:r>
              <a:rPr lang="en-US" sz="1500" dirty="0" err="1" smtClean="0">
                <a:solidFill>
                  <a:schemeClr val="tx1"/>
                </a:solidFill>
                <a:latin typeface="Arial" panose="020B0604020202020204" pitchFamily="34" charset="0"/>
                <a:cs typeface="Arial" panose="020B0604020202020204" pitchFamily="34" charset="0"/>
              </a:rPr>
              <a:t>năm</a:t>
            </a:r>
            <a:endParaRPr lang="en-US" sz="1500" dirty="0" smtClean="0">
              <a:solidFill>
                <a:schemeClr val="tx1"/>
              </a:solidFill>
              <a:latin typeface="Arial" panose="020B0604020202020204" pitchFamily="34" charset="0"/>
              <a:cs typeface="Arial" panose="020B0604020202020204" pitchFamily="34" charset="0"/>
            </a:endParaRPr>
          </a:p>
          <a:p>
            <a:endParaRPr lang="en-US" sz="1500" dirty="0" smtClean="0">
              <a:solidFill>
                <a:schemeClr val="tx1"/>
              </a:solidFill>
              <a:latin typeface="Arial" panose="020B0604020202020204" pitchFamily="34" charset="0"/>
              <a:cs typeface="Arial" panose="020B0604020202020204" pitchFamily="34" charset="0"/>
            </a:endParaRPr>
          </a:p>
          <a:p>
            <a:endParaRPr lang="en-US" sz="1400" dirty="0" smtClean="0">
              <a:solidFill>
                <a:schemeClr val="tx1"/>
              </a:solidFill>
              <a:latin typeface="Arial" panose="020B0604020202020204" pitchFamily="34" charset="0"/>
              <a:cs typeface="Arial" panose="020B0604020202020204" pitchFamily="34" charset="0"/>
            </a:endParaRPr>
          </a:p>
        </p:txBody>
      </p:sp>
      <p:sp>
        <p:nvSpPr>
          <p:cNvPr id="26" name="Rectangle 25"/>
          <p:cNvSpPr/>
          <p:nvPr/>
        </p:nvSpPr>
        <p:spPr>
          <a:xfrm>
            <a:off x="5929037" y="2724038"/>
            <a:ext cx="1402714" cy="187034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r>
              <a:rPr lang="en-US" sz="1500" b="1" dirty="0" smtClean="0">
                <a:solidFill>
                  <a:schemeClr val="tx1"/>
                </a:solidFill>
                <a:latin typeface="Arial" panose="020B0604020202020204" pitchFamily="34" charset="0"/>
                <a:cs typeface="Arial" panose="020B0604020202020204" pitchFamily="34" charset="0"/>
              </a:rPr>
              <a:t>2. </a:t>
            </a:r>
            <a:r>
              <a:rPr lang="en-US" sz="1500" b="1" dirty="0" err="1" smtClean="0">
                <a:solidFill>
                  <a:schemeClr val="tx1"/>
                </a:solidFill>
                <a:latin typeface="Arial" panose="020B0604020202020204" pitchFamily="34" charset="0"/>
                <a:cs typeface="Arial" panose="020B0604020202020204" pitchFamily="34" charset="0"/>
              </a:rPr>
              <a:t>Cơ</a:t>
            </a:r>
            <a:r>
              <a:rPr lang="en-US" sz="1500" b="1" dirty="0" smtClean="0">
                <a:solidFill>
                  <a:schemeClr val="tx1"/>
                </a:solidFill>
                <a:latin typeface="Arial" panose="020B0604020202020204" pitchFamily="34" charset="0"/>
                <a:cs typeface="Arial" panose="020B0604020202020204" pitchFamily="34" charset="0"/>
              </a:rPr>
              <a:t> </a:t>
            </a:r>
            <a:r>
              <a:rPr lang="en-US" sz="1500" b="1" dirty="0" err="1" smtClean="0">
                <a:solidFill>
                  <a:schemeClr val="tx1"/>
                </a:solidFill>
                <a:latin typeface="Arial" panose="020B0604020202020204" pitchFamily="34" charset="0"/>
                <a:cs typeface="Arial" panose="020B0604020202020204" pitchFamily="34" charset="0"/>
              </a:rPr>
              <a:t>quan</a:t>
            </a:r>
            <a:r>
              <a:rPr lang="en-US" sz="1500" b="1" dirty="0" smtClean="0">
                <a:solidFill>
                  <a:schemeClr val="tx1"/>
                </a:solidFill>
                <a:latin typeface="Arial" panose="020B0604020202020204" pitchFamily="34" charset="0"/>
                <a:cs typeface="Arial" panose="020B0604020202020204" pitchFamily="34" charset="0"/>
              </a:rPr>
              <a:t> </a:t>
            </a:r>
            <a:r>
              <a:rPr lang="en-US" sz="1500" b="1" dirty="0" err="1" smtClean="0">
                <a:solidFill>
                  <a:schemeClr val="tx1"/>
                </a:solidFill>
                <a:latin typeface="Arial" panose="020B0604020202020204" pitchFamily="34" charset="0"/>
                <a:cs typeface="Arial" panose="020B0604020202020204" pitchFamily="34" charset="0"/>
              </a:rPr>
              <a:t>tổ</a:t>
            </a:r>
            <a:r>
              <a:rPr lang="en-US" sz="1500" b="1" dirty="0" smtClean="0">
                <a:solidFill>
                  <a:schemeClr val="tx1"/>
                </a:solidFill>
                <a:latin typeface="Arial" panose="020B0604020202020204" pitchFamily="34" charset="0"/>
                <a:cs typeface="Arial" panose="020B0604020202020204" pitchFamily="34" charset="0"/>
              </a:rPr>
              <a:t> </a:t>
            </a:r>
            <a:r>
              <a:rPr lang="en-US" sz="1500" b="1" dirty="0" err="1" smtClean="0">
                <a:solidFill>
                  <a:schemeClr val="tx1"/>
                </a:solidFill>
                <a:latin typeface="Arial" panose="020B0604020202020204" pitchFamily="34" charset="0"/>
                <a:cs typeface="Arial" panose="020B0604020202020204" pitchFamily="34" charset="0"/>
              </a:rPr>
              <a:t>chức</a:t>
            </a:r>
            <a:r>
              <a:rPr lang="en-US" sz="1500" b="1" dirty="0" smtClean="0">
                <a:solidFill>
                  <a:schemeClr val="tx1"/>
                </a:solidFill>
                <a:latin typeface="Arial" panose="020B0604020202020204" pitchFamily="34" charset="0"/>
                <a:cs typeface="Arial" panose="020B0604020202020204" pitchFamily="34" charset="0"/>
              </a:rPr>
              <a:t>:</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Hội</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đồng</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YKQG</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chủ</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trì</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tổ</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chức</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kiểm</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tra</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trên</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toàn</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quốc</a:t>
            </a:r>
            <a:endParaRPr lang="en-US" sz="1500" dirty="0" smtClean="0">
              <a:solidFill>
                <a:schemeClr val="tx1"/>
              </a:solidFill>
              <a:latin typeface="Arial" panose="020B0604020202020204" pitchFamily="34" charset="0"/>
              <a:cs typeface="Arial" panose="020B0604020202020204" pitchFamily="34" charset="0"/>
            </a:endParaRPr>
          </a:p>
          <a:p>
            <a:endParaRPr lang="en-US" sz="1300" dirty="0" smtClean="0">
              <a:solidFill>
                <a:schemeClr val="tx1"/>
              </a:solidFill>
              <a:latin typeface="Arial" panose="020B0604020202020204" pitchFamily="34" charset="0"/>
              <a:cs typeface="Arial" panose="020B0604020202020204" pitchFamily="34" charset="0"/>
            </a:endParaRPr>
          </a:p>
          <a:p>
            <a:endParaRPr lang="en-US" sz="1300" dirty="0" smtClean="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7482491" y="2713648"/>
            <a:ext cx="1495965" cy="188073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endParaRPr lang="en-US" sz="1500" b="1" dirty="0" smtClean="0">
              <a:solidFill>
                <a:schemeClr val="tx1"/>
              </a:solidFill>
              <a:latin typeface="Arial" panose="020B0604020202020204" pitchFamily="34" charset="0"/>
              <a:cs typeface="Arial" panose="020B0604020202020204" pitchFamily="34" charset="0"/>
            </a:endParaRPr>
          </a:p>
          <a:p>
            <a:r>
              <a:rPr lang="en-US" sz="1500" b="1" dirty="0" smtClean="0">
                <a:solidFill>
                  <a:schemeClr val="tx1"/>
                </a:solidFill>
                <a:latin typeface="Arial" panose="020B0604020202020204" pitchFamily="34" charset="0"/>
                <a:cs typeface="Arial" panose="020B0604020202020204" pitchFamily="34" charset="0"/>
              </a:rPr>
              <a:t>3. </a:t>
            </a:r>
            <a:r>
              <a:rPr lang="en-US" sz="1500" b="1" dirty="0" err="1" smtClean="0">
                <a:solidFill>
                  <a:schemeClr val="tx1"/>
                </a:solidFill>
                <a:latin typeface="Arial" panose="020B0604020202020204" pitchFamily="34" charset="0"/>
                <a:cs typeface="Arial" panose="020B0604020202020204" pitchFamily="34" charset="0"/>
              </a:rPr>
              <a:t>Nội</a:t>
            </a:r>
            <a:r>
              <a:rPr lang="en-US" sz="1500" b="1" dirty="0" smtClean="0">
                <a:solidFill>
                  <a:schemeClr val="tx1"/>
                </a:solidFill>
                <a:latin typeface="Arial" panose="020B0604020202020204" pitchFamily="34" charset="0"/>
                <a:cs typeface="Arial" panose="020B0604020202020204" pitchFamily="34" charset="0"/>
              </a:rPr>
              <a:t> dung </a:t>
            </a:r>
            <a:r>
              <a:rPr lang="en-US" sz="1500" b="1" dirty="0" err="1" smtClean="0">
                <a:solidFill>
                  <a:schemeClr val="tx1"/>
                </a:solidFill>
                <a:latin typeface="Arial" panose="020B0604020202020204" pitchFamily="34" charset="0"/>
                <a:cs typeface="Arial" panose="020B0604020202020204" pitchFamily="34" charset="0"/>
              </a:rPr>
              <a:t>kiểm</a:t>
            </a:r>
            <a:r>
              <a:rPr lang="en-US" sz="1500" b="1" dirty="0" smtClean="0">
                <a:solidFill>
                  <a:schemeClr val="tx1"/>
                </a:solidFill>
                <a:latin typeface="Arial" panose="020B0604020202020204" pitchFamily="34" charset="0"/>
                <a:cs typeface="Arial" panose="020B0604020202020204" pitchFamily="34" charset="0"/>
              </a:rPr>
              <a:t> </a:t>
            </a:r>
            <a:r>
              <a:rPr lang="en-US" sz="1500" b="1" dirty="0" err="1" smtClean="0">
                <a:solidFill>
                  <a:schemeClr val="tx1"/>
                </a:solidFill>
                <a:latin typeface="Arial" panose="020B0604020202020204" pitchFamily="34" charset="0"/>
                <a:cs typeface="Arial" panose="020B0604020202020204" pitchFamily="34" charset="0"/>
              </a:rPr>
              <a:t>tra</a:t>
            </a:r>
            <a:r>
              <a:rPr lang="en-US" sz="1500" b="1"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theo</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Bộ</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công</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cụ</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đánh</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giá</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theo</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từng</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chức</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danh</a:t>
            </a:r>
            <a:r>
              <a:rPr lang="en-US" sz="1500" dirty="0" smtClean="0">
                <a:solidFill>
                  <a:schemeClr val="tx1"/>
                </a:solidFill>
                <a:latin typeface="Arial" panose="020B0604020202020204" pitchFamily="34" charset="0"/>
                <a:cs typeface="Arial" panose="020B0604020202020204" pitchFamily="34" charset="0"/>
              </a:rPr>
              <a:t> do </a:t>
            </a:r>
            <a:r>
              <a:rPr lang="en-US" sz="1500" dirty="0" err="1" smtClean="0">
                <a:solidFill>
                  <a:schemeClr val="tx1"/>
                </a:solidFill>
                <a:latin typeface="Arial" panose="020B0604020202020204" pitchFamily="34" charset="0"/>
                <a:cs typeface="Arial" panose="020B0604020202020204" pitchFamily="34" charset="0"/>
              </a:rPr>
              <a:t>Hội</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đồng</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YKQG</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xây</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dựng</a:t>
            </a:r>
            <a:endParaRPr lang="en-US" sz="1500" dirty="0">
              <a:solidFill>
                <a:schemeClr val="tx1"/>
              </a:solidFill>
              <a:latin typeface="Arial" panose="020B0604020202020204" pitchFamily="34" charset="0"/>
              <a:cs typeface="Arial" panose="020B0604020202020204" pitchFamily="34" charset="0"/>
            </a:endParaRPr>
          </a:p>
          <a:p>
            <a:endParaRPr lang="en-US" sz="1300" dirty="0" smtClean="0">
              <a:solidFill>
                <a:schemeClr val="tx1"/>
              </a:solidFill>
              <a:latin typeface="Arial" panose="020B0604020202020204" pitchFamily="34" charset="0"/>
              <a:cs typeface="Arial" panose="020B0604020202020204" pitchFamily="34" charset="0"/>
            </a:endParaRPr>
          </a:p>
        </p:txBody>
      </p:sp>
      <p:cxnSp>
        <p:nvCxnSpPr>
          <p:cNvPr id="28" name="Straight Arrow Connector 27"/>
          <p:cNvCxnSpPr>
            <a:stCxn id="5" idx="2"/>
            <a:endCxn id="22" idx="0"/>
          </p:cNvCxnSpPr>
          <p:nvPr/>
        </p:nvCxnSpPr>
        <p:spPr>
          <a:xfrm flipH="1">
            <a:off x="1041115" y="2427276"/>
            <a:ext cx="879129" cy="29075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5" idx="2"/>
            <a:endCxn id="23" idx="0"/>
          </p:cNvCxnSpPr>
          <p:nvPr/>
        </p:nvCxnSpPr>
        <p:spPr>
          <a:xfrm>
            <a:off x="1920244" y="2427276"/>
            <a:ext cx="838905" cy="29470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6" idx="2"/>
            <a:endCxn id="25" idx="0"/>
          </p:cNvCxnSpPr>
          <p:nvPr/>
        </p:nvCxnSpPr>
        <p:spPr>
          <a:xfrm flipH="1">
            <a:off x="5000263" y="2427276"/>
            <a:ext cx="1557750" cy="29075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594204" y="2384330"/>
            <a:ext cx="0" cy="33651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594204" y="2427369"/>
            <a:ext cx="1625836" cy="28637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311000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4" y="115692"/>
            <a:ext cx="7151463" cy="722370"/>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600"/>
              </a:spcBef>
              <a:spcAft>
                <a:spcPts val="0"/>
              </a:spcAft>
              <a:defRPr/>
            </a:pPr>
            <a:r>
              <a:rPr lang="en-US" sz="1600" b="1" kern="0" dirty="0" err="1" smtClean="0">
                <a:solidFill>
                  <a:schemeClr val="tx2">
                    <a:lumMod val="75000"/>
                  </a:schemeClr>
                </a:solidFill>
                <a:latin typeface="Arial" panose="020B0604020202020204" pitchFamily="34" charset="0"/>
                <a:cs typeface="Arial" panose="020B0604020202020204" pitchFamily="34" charset="0"/>
              </a:rPr>
              <a:t>Văn</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bằng</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được</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tham</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gia</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đánh</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giá</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năng</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lực</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để</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cấp</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GPHN</a:t>
            </a:r>
            <a:r>
              <a:rPr lang="en-US" sz="1600" b="1" kern="0" dirty="0" smtClean="0">
                <a:solidFill>
                  <a:schemeClr val="tx2">
                    <a:lumMod val="75000"/>
                  </a:schemeClr>
                </a:solidFill>
                <a:latin typeface="Arial" panose="020B0604020202020204" pitchFamily="34" charset="0"/>
                <a:cs typeface="Arial" panose="020B0604020202020204" pitchFamily="34" charset="0"/>
              </a:rPr>
              <a:t> </a:t>
            </a:r>
          </a:p>
          <a:p>
            <a:pPr algn="ctr" eaLnBrk="1" fontAlgn="auto" hangingPunct="1">
              <a:spcBef>
                <a:spcPts val="600"/>
              </a:spcBef>
              <a:spcAft>
                <a:spcPts val="0"/>
              </a:spcAft>
              <a:defRPr/>
            </a:pPr>
            <a:r>
              <a:rPr lang="en-US" sz="1600" b="1" kern="0" dirty="0" err="1" smtClean="0">
                <a:solidFill>
                  <a:schemeClr val="tx2">
                    <a:lumMod val="75000"/>
                  </a:schemeClr>
                </a:solidFill>
                <a:latin typeface="Arial" panose="020B0604020202020204" pitchFamily="34" charset="0"/>
                <a:cs typeface="Arial" panose="020B0604020202020204" pitchFamily="34" charset="0"/>
              </a:rPr>
              <a:t>với</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chức</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danh</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smtClean="0">
                <a:solidFill>
                  <a:srgbClr val="C00000"/>
                </a:solidFill>
                <a:latin typeface="Arial" panose="020B0604020202020204" pitchFamily="34" charset="0"/>
                <a:cs typeface="Arial" panose="020B0604020202020204" pitchFamily="34" charset="0"/>
              </a:rPr>
              <a:t>(1)</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Bác</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sỹ</a:t>
            </a:r>
            <a:endParaRPr lang="en-US" sz="1400" kern="0" dirty="0">
              <a:solidFill>
                <a:srgbClr val="C00000"/>
              </a:solidFill>
              <a:latin typeface="Arial" panose="020B0604020202020204" pitchFamily="34" charset="0"/>
              <a:cs typeface="Arial" panose="020B0604020202020204" pitchFamily="34" charset="0"/>
            </a:endParaRPr>
          </a:p>
        </p:txBody>
      </p:sp>
      <p:sp>
        <p:nvSpPr>
          <p:cNvPr id="5" name="Rectangle 4"/>
          <p:cNvSpPr/>
          <p:nvPr/>
        </p:nvSpPr>
        <p:spPr>
          <a:xfrm>
            <a:off x="165543" y="1488195"/>
            <a:ext cx="2226912" cy="310619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600" b="1" dirty="0" smtClean="0">
                <a:solidFill>
                  <a:schemeClr val="tx1"/>
                </a:solidFill>
                <a:latin typeface="Arial" panose="020B0604020202020204" pitchFamily="34" charset="0"/>
                <a:cs typeface="Arial" panose="020B0604020202020204" pitchFamily="34" charset="0"/>
              </a:rPr>
              <a:t>a) </a:t>
            </a:r>
            <a:r>
              <a:rPr lang="en-US" sz="1600" b="1" dirty="0" err="1" smtClean="0">
                <a:solidFill>
                  <a:schemeClr val="tx1"/>
                </a:solidFill>
                <a:latin typeface="Arial" panose="020B0604020202020204" pitchFamily="34" charset="0"/>
                <a:cs typeface="Arial" panose="020B0604020202020204" pitchFamily="34" charset="0"/>
              </a:rPr>
              <a:t>Văn</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bằng</a:t>
            </a:r>
            <a:r>
              <a:rPr lang="en-US" sz="1600" b="1" dirty="0" smtClean="0">
                <a:solidFill>
                  <a:schemeClr val="tx1"/>
                </a:solidFill>
                <a:latin typeface="Arial" panose="020B0604020202020204" pitchFamily="34" charset="0"/>
                <a:cs typeface="Arial" panose="020B0604020202020204" pitchFamily="34" charset="0"/>
              </a:rPr>
              <a:t>: </a:t>
            </a: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BS Y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a:t>
            </a: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BS </a:t>
            </a:r>
            <a:r>
              <a:rPr lang="en-US" sz="1600" dirty="0" err="1" smtClean="0">
                <a:solidFill>
                  <a:schemeClr val="tx1"/>
                </a:solidFill>
                <a:latin typeface="Arial" panose="020B0604020202020204" pitchFamily="34" charset="0"/>
                <a:cs typeface="Arial" panose="020B0604020202020204" pitchFamily="34" charset="0"/>
              </a:rPr>
              <a:t>RHM</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a:t>
            </a: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BS </a:t>
            </a:r>
            <a:r>
              <a:rPr lang="en-US" sz="1600" dirty="0" err="1" smtClean="0">
                <a:solidFill>
                  <a:schemeClr val="tx1"/>
                </a:solidFill>
                <a:latin typeface="Arial" panose="020B0604020202020204" pitchFamily="34" charset="0"/>
                <a:cs typeface="Arial" panose="020B0604020202020204" pitchFamily="34" charset="0"/>
              </a:rPr>
              <a:t>YHCT</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BS </a:t>
            </a:r>
            <a:r>
              <a:rPr lang="en-US" sz="1600" dirty="0" err="1" smtClean="0">
                <a:solidFill>
                  <a:schemeClr val="tx1"/>
                </a:solidFill>
                <a:latin typeface="Arial" panose="020B0604020202020204" pitchFamily="34" charset="0"/>
                <a:cs typeface="Arial" panose="020B0604020202020204" pitchFamily="34" charset="0"/>
              </a:rPr>
              <a:t>YHDP</a:t>
            </a:r>
            <a:endParaRPr lang="en-US" sz="1600" dirty="0" smtClean="0">
              <a:solidFill>
                <a:schemeClr val="tx1"/>
              </a:solidFill>
              <a:latin typeface="Arial" panose="020B0604020202020204" pitchFamily="34" charset="0"/>
              <a:cs typeface="Arial" panose="020B0604020202020204" pitchFamily="34" charset="0"/>
            </a:endParaRPr>
          </a:p>
          <a:p>
            <a:pPr algn="just"/>
            <a:r>
              <a:rPr lang="en-US" sz="1600" dirty="0" smtClean="0">
                <a:solidFill>
                  <a:schemeClr val="tx1"/>
                </a:solidFill>
                <a:latin typeface="Arial" panose="020B0604020202020204" pitchFamily="34" charset="0"/>
                <a:cs typeface="Arial" panose="020B0604020202020204" pitchFamily="34" charset="0"/>
              </a:rPr>
              <a:t>(</a:t>
            </a:r>
            <a:r>
              <a:rPr lang="en-US" sz="1600" dirty="0" err="1" smtClean="0">
                <a:solidFill>
                  <a:schemeClr val="tx1"/>
                </a:solidFill>
                <a:latin typeface="Arial" panose="020B0604020202020204" pitchFamily="34" charset="0"/>
                <a:cs typeface="Arial" panose="020B0604020202020204" pitchFamily="34" charset="0"/>
              </a:rPr>
              <a:t>cấp</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GPHN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cho</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chức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danh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chuyên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môn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tương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ứng</a:t>
            </a:r>
            <a:r>
              <a:rPr lang="en-US" sz="1600" dirty="0" smtClean="0">
                <a:solidFill>
                  <a:schemeClr val="tx1"/>
                </a:solidFill>
                <a:latin typeface="Arial" panose="020B0604020202020204" pitchFamily="34" charset="0"/>
                <a:cs typeface="Arial" panose="020B0604020202020204" pitchFamily="34" charset="0"/>
              </a:rPr>
              <a:t>)</a:t>
            </a:r>
          </a:p>
          <a:p>
            <a:pPr algn="just"/>
            <a:endParaRPr lang="en-US" sz="1600" dirty="0">
              <a:solidFill>
                <a:schemeClr val="tx1"/>
              </a:solidFill>
              <a:latin typeface="Arial" panose="020B0604020202020204" pitchFamily="34" charset="0"/>
              <a:cs typeface="Arial" panose="020B0604020202020204" pitchFamily="34" charset="0"/>
            </a:endParaRPr>
          </a:p>
          <a:p>
            <a:pPr algn="just"/>
            <a:endParaRPr lang="en-US" sz="1600" dirty="0" smtClean="0">
              <a:solidFill>
                <a:schemeClr val="tx1"/>
              </a:solidFill>
              <a:latin typeface="Arial" panose="020B0604020202020204" pitchFamily="34" charset="0"/>
              <a:cs typeface="Arial" panose="020B0604020202020204" pitchFamily="34" charset="0"/>
            </a:endParaRPr>
          </a:p>
          <a:p>
            <a:pPr algn="just"/>
            <a:endParaRPr lang="en-US" sz="1600" dirty="0" smtClean="0">
              <a:solidFill>
                <a:schemeClr val="tx1"/>
              </a:solidFill>
              <a:latin typeface="Arial" panose="020B0604020202020204" pitchFamily="34" charset="0"/>
              <a:cs typeface="Arial" panose="020B0604020202020204" pitchFamily="34" charset="0"/>
            </a:endParaRPr>
          </a:p>
          <a:p>
            <a:pPr algn="just"/>
            <a:endParaRPr lang="en-US" sz="12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2482312" y="1488194"/>
            <a:ext cx="2022636" cy="310619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600" b="1" dirty="0" smtClean="0">
                <a:solidFill>
                  <a:schemeClr val="tx1"/>
                </a:solidFill>
                <a:latin typeface="Arial" panose="020B0604020202020204" pitchFamily="34" charset="0"/>
                <a:cs typeface="Arial" panose="020B0604020202020204" pitchFamily="34" charset="0"/>
              </a:rPr>
              <a:t>b</a:t>
            </a:r>
            <a:r>
              <a:rPr lang="en-US" sz="1600" b="1" dirty="0">
                <a:solidFill>
                  <a:schemeClr val="tx1"/>
                </a:solidFill>
                <a:latin typeface="Arial" panose="020B0604020202020204" pitchFamily="34" charset="0"/>
                <a:cs typeface="Arial" panose="020B0604020202020204" pitchFamily="34" charset="0"/>
              </a:rPr>
              <a:t>)</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Văn</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bằng</a:t>
            </a:r>
            <a:r>
              <a:rPr lang="en-US" sz="1600" b="1" dirty="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tốt</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nghiệp</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một</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số</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ngành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chuyên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sâu</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đặc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thù</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lĩnh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vực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sức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khỏe</a:t>
            </a:r>
            <a:r>
              <a:rPr lang="en-US" sz="1600" dirty="0" smtClean="0">
                <a:solidFill>
                  <a:schemeClr val="tx1"/>
                </a:solidFill>
                <a:latin typeface="Arial" panose="020B0604020202020204" pitchFamily="34" charset="0"/>
                <a:cs typeface="Arial" panose="020B0604020202020204" pitchFamily="34" charset="0"/>
              </a:rPr>
              <a:t> do </a:t>
            </a:r>
            <a:r>
              <a:rPr lang="en-US" sz="1600" dirty="0" err="1" smtClean="0">
                <a:solidFill>
                  <a:schemeClr val="tx1"/>
                </a:solidFill>
                <a:latin typeface="Arial" panose="020B0604020202020204" pitchFamily="34" charset="0"/>
                <a:cs typeface="Arial" panose="020B0604020202020204" pitchFamily="34" charset="0"/>
              </a:rPr>
              <a:t>CSGD</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nước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ngoài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cấp</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được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Bộ</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GDĐT</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công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nhận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tương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đương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Bằng</a:t>
            </a:r>
            <a:r>
              <a:rPr lang="en-US" sz="1600" dirty="0" smtClean="0">
                <a:solidFill>
                  <a:schemeClr val="tx1"/>
                </a:solidFill>
                <a:latin typeface="Arial" panose="020B0604020202020204" pitchFamily="34" charset="0"/>
                <a:cs typeface="Arial" panose="020B0604020202020204" pitchFamily="34" charset="0"/>
              </a:rPr>
              <a:t> BS Y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BS </a:t>
            </a:r>
            <a:r>
              <a:rPr lang="en-US" sz="1600" dirty="0" err="1" smtClean="0">
                <a:solidFill>
                  <a:schemeClr val="tx1"/>
                </a:solidFill>
                <a:latin typeface="Arial" panose="020B0604020202020204" pitchFamily="34" charset="0"/>
                <a:cs typeface="Arial" panose="020B0604020202020204" pitchFamily="34" charset="0"/>
              </a:rPr>
              <a:t>RHM</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BS </a:t>
            </a:r>
            <a:r>
              <a:rPr lang="en-US" sz="1600" dirty="0" err="1" smtClean="0">
                <a:solidFill>
                  <a:schemeClr val="tx1"/>
                </a:solidFill>
                <a:latin typeface="Arial" panose="020B0604020202020204" pitchFamily="34" charset="0"/>
                <a:cs typeface="Arial" panose="020B0604020202020204" pitchFamily="34" charset="0"/>
              </a:rPr>
              <a:t>YHCT</a:t>
            </a:r>
            <a:r>
              <a:rPr lang="en-US" sz="1600" dirty="0" smtClean="0">
                <a:solidFill>
                  <a:schemeClr val="tx1"/>
                </a:solidFill>
                <a:latin typeface="Arial" panose="020B0604020202020204" pitchFamily="34" charset="0"/>
                <a:cs typeface="Arial" panose="020B0604020202020204" pitchFamily="34" charset="0"/>
              </a:rPr>
              <a:t>, BS </a:t>
            </a:r>
            <a:r>
              <a:rPr lang="en-US" sz="1600" dirty="0" err="1" smtClean="0">
                <a:solidFill>
                  <a:schemeClr val="tx1"/>
                </a:solidFill>
                <a:latin typeface="Arial" panose="020B0604020202020204" pitchFamily="34" charset="0"/>
                <a:cs typeface="Arial" panose="020B0604020202020204" pitchFamily="34" charset="0"/>
              </a:rPr>
              <a:t>YHDP</a:t>
            </a:r>
            <a:r>
              <a:rPr lang="en-US" sz="1600" b="1" dirty="0" smtClean="0">
                <a:solidFill>
                  <a:schemeClr val="tx1"/>
                </a:solidFill>
                <a:latin typeface="Arial" panose="020B0604020202020204" pitchFamily="34" charset="0"/>
                <a:cs typeface="Arial" panose="020B0604020202020204" pitchFamily="34" charset="0"/>
              </a:rPr>
              <a:t> </a:t>
            </a:r>
            <a:endParaRPr lang="en-US" sz="1600" b="1" i="1"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4734972" y="1488193"/>
            <a:ext cx="1937085" cy="310619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600" b="1" dirty="0" smtClean="0">
                <a:solidFill>
                  <a:schemeClr val="tx1"/>
                </a:solidFill>
                <a:latin typeface="Arial" panose="020B0604020202020204" pitchFamily="34" charset="0"/>
                <a:cs typeface="Arial" panose="020B0604020202020204" pitchFamily="34" charset="0"/>
              </a:rPr>
              <a:t>c) </a:t>
            </a:r>
            <a:r>
              <a:rPr lang="en-US" sz="1600" b="1" dirty="0" err="1" smtClean="0">
                <a:solidFill>
                  <a:schemeClr val="tx1"/>
                </a:solidFill>
                <a:latin typeface="Arial" panose="020B0604020202020204" pitchFamily="34" charset="0"/>
                <a:cs typeface="Arial" panose="020B0604020202020204" pitchFamily="34" charset="0"/>
              </a:rPr>
              <a:t>Văn</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bằng</a:t>
            </a:r>
            <a:r>
              <a:rPr lang="en-US" sz="1600" b="1" dirty="0" smtClean="0">
                <a:solidFill>
                  <a:schemeClr val="tx1"/>
                </a:solidFill>
                <a:latin typeface="Arial" panose="020B0604020202020204" pitchFamily="34" charset="0"/>
                <a:cs typeface="Arial" panose="020B0604020202020204" pitchFamily="34" charset="0"/>
              </a:rPr>
              <a:t> </a:t>
            </a:r>
            <a:r>
              <a:rPr lang="en-US" sz="1600" dirty="0" smtClean="0">
                <a:solidFill>
                  <a:schemeClr val="tx1"/>
                </a:solidFill>
                <a:latin typeface="Arial" panose="020B0604020202020204" pitchFamily="34" charset="0"/>
                <a:cs typeface="Arial" panose="020B0604020202020204" pitchFamily="34" charset="0"/>
              </a:rPr>
              <a:t>CN Y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do </a:t>
            </a:r>
            <a:r>
              <a:rPr lang="en-US" sz="1600" dirty="0" err="1" smtClean="0">
                <a:solidFill>
                  <a:schemeClr val="tx1"/>
                </a:solidFill>
                <a:latin typeface="Arial" panose="020B0604020202020204" pitchFamily="34" charset="0"/>
                <a:cs typeface="Arial" panose="020B0604020202020204" pitchFamily="34" charset="0"/>
              </a:rPr>
              <a:t>CSGD</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nước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ngoài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cấp</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được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bộ</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GDĐT</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công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nhận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tương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đương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trình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độ</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đại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học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đào</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tạo</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bổ</a:t>
            </a:r>
            <a:r>
              <a:rPr lang="en-US" sz="1600" dirty="0" smtClean="0">
                <a:solidFill>
                  <a:schemeClr val="tx1"/>
                </a:solidFill>
                <a:latin typeface="Arial" panose="020B0604020202020204" pitchFamily="34" charset="0"/>
                <a:cs typeface="Arial" panose="020B0604020202020204" pitchFamily="34" charset="0"/>
              </a:rPr>
              <a:t> sung </a:t>
            </a:r>
            <a:r>
              <a:rPr lang="en-US" sz="1600" dirty="0" err="1" smtClean="0">
                <a:solidFill>
                  <a:schemeClr val="tx1"/>
                </a:solidFill>
                <a:latin typeface="Arial" panose="020B0604020202020204" pitchFamily="34" charset="0"/>
                <a:cs typeface="Arial" panose="020B0604020202020204" pitchFamily="34" charset="0"/>
              </a:rPr>
              <a:t>theo</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quy</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định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của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Bộ</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trưởng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BYT</a:t>
            </a:r>
            <a:r>
              <a:rPr lang="en-US" sz="1600" dirty="0" smtClean="0">
                <a:solidFill>
                  <a:schemeClr val="tx1"/>
                </a:solidFill>
                <a:latin typeface="Arial" panose="020B0604020202020204" pitchFamily="34" charset="0"/>
                <a:cs typeface="Arial" panose="020B0604020202020204" pitchFamily="34" charset="0"/>
              </a:rPr>
              <a:t>.</a:t>
            </a:r>
          </a:p>
          <a:p>
            <a:pPr algn="just"/>
            <a:endParaRPr lang="en-US" sz="1600" dirty="0">
              <a:solidFill>
                <a:schemeClr val="tx1"/>
              </a:solidFill>
              <a:latin typeface="Arial" panose="020B0604020202020204" pitchFamily="34" charset="0"/>
              <a:cs typeface="Arial" panose="020B0604020202020204" pitchFamily="34" charset="0"/>
            </a:endParaRPr>
          </a:p>
          <a:p>
            <a:pPr algn="just"/>
            <a:endParaRPr lang="en-US" sz="1600" dirty="0">
              <a:solidFill>
                <a:schemeClr val="tx1"/>
              </a:solidFill>
              <a:latin typeface="Arial" panose="020B0604020202020204" pitchFamily="34" charset="0"/>
              <a:cs typeface="Arial" panose="020B0604020202020204" pitchFamily="34" charset="0"/>
            </a:endParaRPr>
          </a:p>
        </p:txBody>
      </p:sp>
      <p:cxnSp>
        <p:nvCxnSpPr>
          <p:cNvPr id="10" name="Straight Arrow Connector 9"/>
          <p:cNvCxnSpPr>
            <a:stCxn id="4" idx="2"/>
            <a:endCxn id="5" idx="0"/>
          </p:cNvCxnSpPr>
          <p:nvPr/>
        </p:nvCxnSpPr>
        <p:spPr>
          <a:xfrm flipH="1">
            <a:off x="1278999" y="838062"/>
            <a:ext cx="3401357" cy="65013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2"/>
            <a:endCxn id="6" idx="0"/>
          </p:cNvCxnSpPr>
          <p:nvPr/>
        </p:nvCxnSpPr>
        <p:spPr>
          <a:xfrm flipH="1">
            <a:off x="3493630" y="838062"/>
            <a:ext cx="1186726" cy="6501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4" idx="2"/>
            <a:endCxn id="7" idx="0"/>
          </p:cNvCxnSpPr>
          <p:nvPr/>
        </p:nvCxnSpPr>
        <p:spPr>
          <a:xfrm>
            <a:off x="4680356" y="838062"/>
            <a:ext cx="1023159" cy="65013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endCxn id="14" idx="0"/>
          </p:cNvCxnSpPr>
          <p:nvPr/>
        </p:nvCxnSpPr>
        <p:spPr>
          <a:xfrm>
            <a:off x="4672140" y="838062"/>
            <a:ext cx="3150525" cy="650134"/>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907266" y="1488196"/>
            <a:ext cx="1830798" cy="3106188"/>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600" b="1" dirty="0" smtClean="0">
                <a:solidFill>
                  <a:schemeClr val="tx1"/>
                </a:solidFill>
                <a:latin typeface="Arial" panose="020B0604020202020204" pitchFamily="34" charset="0"/>
                <a:cs typeface="Arial" panose="020B0604020202020204" pitchFamily="34" charset="0"/>
              </a:rPr>
              <a:t>d) </a:t>
            </a:r>
            <a:r>
              <a:rPr lang="en-US" sz="1600" b="1" dirty="0" err="1" smtClean="0">
                <a:solidFill>
                  <a:schemeClr val="tx1"/>
                </a:solidFill>
                <a:latin typeface="Arial" panose="020B0604020202020204" pitchFamily="34" charset="0"/>
                <a:cs typeface="Arial" panose="020B0604020202020204" pitchFamily="34" charset="0"/>
              </a:rPr>
              <a:t>Văn</a:t>
            </a:r>
            <a:r>
              <a:rPr lang="en-US" sz="1600" b="1" dirty="0" smtClean="0">
                <a:solidFill>
                  <a:schemeClr val="tx1"/>
                </a:solidFill>
                <a:latin typeface="Arial" panose="020B0604020202020204" pitchFamily="34" charset="0"/>
                <a:cs typeface="Arial" panose="020B0604020202020204" pitchFamily="34" charset="0"/>
              </a:rPr>
              <a:t> </a:t>
            </a:r>
            <a:r>
              <a:rPr lang="en-US" sz="1600" b="1" dirty="0" err="1" smtClean="0">
                <a:solidFill>
                  <a:schemeClr val="tx1"/>
                </a:solidFill>
                <a:latin typeface="Arial" panose="020B0604020202020204" pitchFamily="34" charset="0"/>
                <a:cs typeface="Arial" panose="020B0604020202020204" pitchFamily="34" charset="0"/>
              </a:rPr>
              <a:t>bằng</a:t>
            </a:r>
            <a:r>
              <a:rPr lang="en-US" sz="1600" b="1"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bác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sĩ</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chuyên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a:t>
            </a:r>
          </a:p>
          <a:p>
            <a:pPr algn="just"/>
            <a:r>
              <a:rPr lang="en-US" sz="1600" dirty="0" smtClean="0">
                <a:solidFill>
                  <a:schemeClr val="tx1"/>
                </a:solidFill>
                <a:latin typeface="Arial" panose="020B0604020202020204" pitchFamily="34" charset="0"/>
                <a:cs typeface="Arial" panose="020B0604020202020204" pitchFamily="34" charset="0"/>
              </a:rPr>
              <a:t>(</a:t>
            </a:r>
            <a:r>
              <a:rPr lang="en-US" sz="1600" dirty="0" err="1" smtClean="0">
                <a:solidFill>
                  <a:schemeClr val="tx1"/>
                </a:solidFill>
                <a:latin typeface="Arial" panose="020B0604020202020204" pitchFamily="34" charset="0"/>
                <a:cs typeface="Arial" panose="020B0604020202020204" pitchFamily="34" charset="0"/>
              </a:rPr>
              <a:t>cấp</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GPHN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với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chức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danh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bác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sĩ</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chuyên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tương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ướng</a:t>
            </a:r>
            <a:r>
              <a:rPr lang="en-US" sz="1600" dirty="0" smtClean="0">
                <a:solidFill>
                  <a:schemeClr val="tx1"/>
                </a:solidFill>
                <a:latin typeface="Arial" panose="020B0604020202020204" pitchFamily="34" charset="0"/>
                <a:cs typeface="Arial" panose="020B0604020202020204" pitchFamily="34" charset="0"/>
              </a:rPr>
              <a:t>)</a:t>
            </a:r>
          </a:p>
          <a:p>
            <a:pPr algn="just"/>
            <a:endParaRPr lang="en-US" sz="1600" dirty="0">
              <a:solidFill>
                <a:schemeClr val="tx1"/>
              </a:solidFill>
              <a:latin typeface="Arial" panose="020B0604020202020204" pitchFamily="34" charset="0"/>
              <a:cs typeface="Arial" panose="020B0604020202020204" pitchFamily="34" charset="0"/>
            </a:endParaRPr>
          </a:p>
          <a:p>
            <a:pPr algn="just"/>
            <a:endParaRPr lang="en-US" sz="1600" dirty="0" smtClean="0">
              <a:solidFill>
                <a:schemeClr val="tx1"/>
              </a:solidFill>
              <a:latin typeface="Arial" panose="020B0604020202020204" pitchFamily="34" charset="0"/>
              <a:cs typeface="Arial" panose="020B0604020202020204" pitchFamily="34" charset="0"/>
            </a:endParaRPr>
          </a:p>
          <a:p>
            <a:pPr algn="just"/>
            <a:endParaRPr lang="en-US" sz="1600" dirty="0">
              <a:solidFill>
                <a:schemeClr val="tx1"/>
              </a:solidFill>
              <a:latin typeface="Arial" panose="020B0604020202020204" pitchFamily="34" charset="0"/>
              <a:cs typeface="Arial" panose="020B0604020202020204" pitchFamily="34" charset="0"/>
            </a:endParaRPr>
          </a:p>
          <a:p>
            <a:pPr algn="just"/>
            <a:endParaRPr lang="en-US" sz="1600" dirty="0" smtClean="0">
              <a:solidFill>
                <a:schemeClr val="tx1"/>
              </a:solidFill>
              <a:latin typeface="Arial" panose="020B0604020202020204" pitchFamily="34" charset="0"/>
              <a:cs typeface="Arial" panose="020B0604020202020204" pitchFamily="34" charset="0"/>
            </a:endParaRPr>
          </a:p>
          <a:p>
            <a:pPr algn="just"/>
            <a:endParaRPr lang="en-US" sz="1200" dirty="0">
              <a:solidFill>
                <a:schemeClr val="tx1"/>
              </a:solidFill>
              <a:latin typeface="Arial" panose="020B0604020202020204" pitchFamily="34" charset="0"/>
              <a:cs typeface="Arial" panose="020B0604020202020204" pitchFamily="34" charset="0"/>
            </a:endParaRPr>
          </a:p>
          <a:p>
            <a:pPr algn="just"/>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2477540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4" y="0"/>
            <a:ext cx="7440411" cy="794607"/>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600"/>
              </a:spcBef>
              <a:spcAft>
                <a:spcPts val="0"/>
              </a:spcAft>
              <a:defRPr/>
            </a:pPr>
            <a:r>
              <a:rPr lang="en-US" sz="1600" b="1" kern="0" dirty="0" err="1" smtClean="0">
                <a:solidFill>
                  <a:schemeClr val="tx2">
                    <a:lumMod val="75000"/>
                  </a:schemeClr>
                </a:solidFill>
                <a:latin typeface="Arial" panose="020B0604020202020204" pitchFamily="34" charset="0"/>
                <a:cs typeface="Arial" panose="020B0604020202020204" pitchFamily="34" charset="0"/>
              </a:rPr>
              <a:t>Văn</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bằng</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được</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tham</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gia</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đánh</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giá</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năng</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lực</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để</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cấp</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GPHN</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với</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chức</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danh</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smtClean="0">
                <a:solidFill>
                  <a:srgbClr val="C00000"/>
                </a:solidFill>
                <a:latin typeface="Arial" panose="020B0604020202020204" pitchFamily="34" charset="0"/>
                <a:cs typeface="Arial" panose="020B0604020202020204" pitchFamily="34" charset="0"/>
              </a:rPr>
              <a:t>Y </a:t>
            </a:r>
            <a:r>
              <a:rPr lang="en-US" sz="1600" b="1" kern="0" dirty="0" err="1" smtClean="0">
                <a:solidFill>
                  <a:srgbClr val="C00000"/>
                </a:solidFill>
                <a:latin typeface="Arial" panose="020B0604020202020204" pitchFamily="34" charset="0"/>
                <a:cs typeface="Arial" panose="020B0604020202020204" pitchFamily="34" charset="0"/>
              </a:rPr>
              <a:t>sỹ</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Điều</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dưỡng</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Hộ</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sinh</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Dinh</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dưỡng</a:t>
            </a:r>
            <a:endParaRPr lang="en-US" sz="1400" kern="0" dirty="0">
              <a:solidFill>
                <a:srgbClr val="C00000"/>
              </a:solidFill>
              <a:latin typeface="Arial" panose="020B0604020202020204" pitchFamily="34" charset="0"/>
              <a:cs typeface="Arial" panose="020B0604020202020204" pitchFamily="34" charset="0"/>
            </a:endParaRPr>
          </a:p>
        </p:txBody>
      </p:sp>
      <p:sp>
        <p:nvSpPr>
          <p:cNvPr id="5" name="Rectangle 4"/>
          <p:cNvSpPr/>
          <p:nvPr/>
        </p:nvSpPr>
        <p:spPr>
          <a:xfrm>
            <a:off x="219722" y="1415958"/>
            <a:ext cx="2167110" cy="281724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600" b="1" dirty="0" smtClean="0">
                <a:solidFill>
                  <a:srgbClr val="C00000"/>
                </a:solidFill>
                <a:latin typeface="Arial" panose="020B0604020202020204" pitchFamily="34" charset="0"/>
                <a:cs typeface="Arial" panose="020B0604020202020204" pitchFamily="34" charset="0"/>
              </a:rPr>
              <a:t>(2) Y </a:t>
            </a:r>
            <a:r>
              <a:rPr lang="en-US" sz="1600" b="1" dirty="0" err="1" smtClean="0">
                <a:solidFill>
                  <a:srgbClr val="C00000"/>
                </a:solidFill>
                <a:latin typeface="Arial" panose="020B0604020202020204" pitchFamily="34" charset="0"/>
                <a:cs typeface="Arial" panose="020B0604020202020204" pitchFamily="34" charset="0"/>
              </a:rPr>
              <a:t>sỹ</a:t>
            </a:r>
            <a:r>
              <a:rPr lang="en-US" sz="1600" b="1" dirty="0" smtClean="0">
                <a:solidFill>
                  <a:srgbClr val="C00000"/>
                </a:solidFill>
                <a:latin typeface="Arial" panose="020B0604020202020204" pitchFamily="34" charset="0"/>
                <a:cs typeface="Arial" panose="020B0604020202020204" pitchFamily="34" charset="0"/>
              </a:rPr>
              <a:t>: </a:t>
            </a: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Cao </a:t>
            </a:r>
            <a:r>
              <a:rPr lang="en-US" sz="1600" dirty="0" err="1" smtClean="0">
                <a:solidFill>
                  <a:schemeClr val="tx1"/>
                </a:solidFill>
                <a:latin typeface="Arial" panose="020B0604020202020204" pitchFamily="34" charset="0"/>
                <a:cs typeface="Arial" panose="020B0604020202020204" pitchFamily="34" charset="0"/>
              </a:rPr>
              <a:t>đẳng</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sỹ</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Cao </a:t>
            </a:r>
            <a:r>
              <a:rPr lang="en-US" sz="1600" dirty="0" err="1" smtClean="0">
                <a:solidFill>
                  <a:schemeClr val="tx1"/>
                </a:solidFill>
                <a:latin typeface="Arial" panose="020B0604020202020204" pitchFamily="34" charset="0"/>
                <a:cs typeface="Arial" panose="020B0604020202020204" pitchFamily="34" charset="0"/>
              </a:rPr>
              <a:t>đẳng</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sỹ</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YHCT</a:t>
            </a:r>
            <a:r>
              <a:rPr lang="en-US" sz="1600" dirty="0" smtClean="0">
                <a:solidFill>
                  <a:schemeClr val="tx1"/>
                </a:solidFill>
                <a:latin typeface="Arial" panose="020B0604020202020204" pitchFamily="34" charset="0"/>
                <a:cs typeface="Arial" panose="020B0604020202020204" pitchFamily="34" charset="0"/>
              </a:rPr>
              <a:t>; Cao </a:t>
            </a:r>
            <a:r>
              <a:rPr lang="en-US" sz="1600" dirty="0" err="1" smtClean="0">
                <a:solidFill>
                  <a:schemeClr val="tx1"/>
                </a:solidFill>
                <a:latin typeface="Arial" panose="020B0604020202020204" pitchFamily="34" charset="0"/>
                <a:cs typeface="Arial" panose="020B0604020202020204" pitchFamily="34" charset="0"/>
              </a:rPr>
              <a:t>đẳng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YHCT</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600" dirty="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a:p>
            <a:pPr algn="just"/>
            <a:endParaRPr lang="en-US" sz="1200" dirty="0" smtClean="0">
              <a:solidFill>
                <a:schemeClr val="tx1"/>
              </a:solidFill>
              <a:latin typeface="Arial" panose="020B0604020202020204" pitchFamily="34" charset="0"/>
              <a:cs typeface="Arial" panose="020B0604020202020204" pitchFamily="34" charset="0"/>
            </a:endParaRPr>
          </a:p>
          <a:p>
            <a:pPr algn="just"/>
            <a:endParaRPr lang="en-US" sz="12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2459069" y="1415957"/>
            <a:ext cx="2022636" cy="281724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600" b="1" dirty="0" smtClean="0">
                <a:solidFill>
                  <a:srgbClr val="C00000"/>
                </a:solidFill>
                <a:latin typeface="Arial" panose="020B0604020202020204" pitchFamily="34" charset="0"/>
                <a:cs typeface="Arial" panose="020B0604020202020204" pitchFamily="34" charset="0"/>
              </a:rPr>
              <a:t>(3</a:t>
            </a:r>
            <a:r>
              <a:rPr lang="en-US" sz="1600" b="1" dirty="0">
                <a:solidFill>
                  <a:srgbClr val="C00000"/>
                </a:solidFill>
                <a:latin typeface="Arial" panose="020B0604020202020204" pitchFamily="34" charset="0"/>
                <a:cs typeface="Arial" panose="020B0604020202020204" pitchFamily="34" charset="0"/>
              </a:rPr>
              <a:t>)</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Điều</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dưỡng</a:t>
            </a:r>
            <a:r>
              <a:rPr lang="en-US" sz="1600" b="1" dirty="0" smtClean="0">
                <a:solidFill>
                  <a:srgbClr val="C00000"/>
                </a:solidFill>
                <a:latin typeface="Arial" panose="020B0604020202020204" pitchFamily="34" charset="0"/>
                <a:cs typeface="Arial" panose="020B0604020202020204" pitchFamily="34" charset="0"/>
              </a:rPr>
              <a:t>:</a:t>
            </a: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Cử</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nhân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Điều</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dưỡng</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Cao </a:t>
            </a:r>
            <a:r>
              <a:rPr lang="en-US" sz="1600" dirty="0" err="1" smtClean="0">
                <a:solidFill>
                  <a:schemeClr val="tx1"/>
                </a:solidFill>
                <a:latin typeface="Arial" panose="020B0604020202020204" pitchFamily="34" charset="0"/>
                <a:cs typeface="Arial" panose="020B0604020202020204" pitchFamily="34" charset="0"/>
              </a:rPr>
              <a:t>đẳng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điều</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dưỡng</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Điều</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dưỡng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chuyên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a:t>
            </a:r>
          </a:p>
          <a:p>
            <a:pPr marL="171450" indent="-171450" algn="just">
              <a:buFontTx/>
              <a:buChar char="-"/>
            </a:pPr>
            <a:endParaRPr lang="en-US" sz="12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4848595" y="1415956"/>
            <a:ext cx="1830798" cy="281724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600" b="1" dirty="0" smtClean="0">
                <a:solidFill>
                  <a:srgbClr val="C00000"/>
                </a:solidFill>
                <a:latin typeface="Arial" panose="020B0604020202020204" pitchFamily="34" charset="0"/>
                <a:cs typeface="Arial" panose="020B0604020202020204" pitchFamily="34" charset="0"/>
              </a:rPr>
              <a:t>(4</a:t>
            </a:r>
            <a:r>
              <a:rPr lang="en-US" sz="1600" b="1" dirty="0">
                <a:solidFill>
                  <a:srgbClr val="C00000"/>
                </a:solidFill>
                <a:latin typeface="Arial" panose="020B0604020202020204" pitchFamily="34" charset="0"/>
                <a:cs typeface="Arial" panose="020B0604020202020204" pitchFamily="34" charset="0"/>
              </a:rPr>
              <a:t>)</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Hộ</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sinh</a:t>
            </a:r>
            <a:r>
              <a:rPr lang="en-US" sz="1600" b="1" dirty="0" smtClean="0">
                <a:solidFill>
                  <a:srgbClr val="C00000"/>
                </a:solidFill>
                <a:latin typeface="Arial" panose="020B0604020202020204" pitchFamily="34" charset="0"/>
                <a:cs typeface="Arial" panose="020B0604020202020204" pitchFamily="34" charset="0"/>
              </a:rPr>
              <a:t>:</a:t>
            </a:r>
          </a:p>
          <a:p>
            <a:pPr marL="171450" indent="-171450" algn="just">
              <a:buFontTx/>
              <a:buChar char="-"/>
            </a:pPr>
            <a:r>
              <a:rPr lang="en-US" sz="1600" dirty="0" err="1">
                <a:solidFill>
                  <a:schemeClr val="tx1"/>
                </a:solidFill>
                <a:latin typeface="Arial" panose="020B0604020202020204" pitchFamily="34" charset="0"/>
                <a:cs typeface="Arial" panose="020B0604020202020204" pitchFamily="34" charset="0"/>
              </a:rPr>
              <a:t>Cử</a:t>
            </a:r>
            <a:r>
              <a:rPr lang="en-US" sz="1600" dirty="0">
                <a:solidFill>
                  <a:schemeClr val="tx1"/>
                </a:solidFill>
                <a:latin typeface="Arial" panose="020B0604020202020204" pitchFamily="34" charset="0"/>
                <a:cs typeface="Arial" panose="020B0604020202020204" pitchFamily="34" charset="0"/>
              </a:rPr>
              <a:t> </a:t>
            </a:r>
            <a:r>
              <a:rPr lang="en-US" sz="1600" dirty="0" err="1">
                <a:solidFill>
                  <a:schemeClr val="tx1"/>
                </a:solidFill>
                <a:latin typeface="Arial" panose="020B0604020202020204" pitchFamily="34" charset="0"/>
                <a:cs typeface="Arial" panose="020B0604020202020204" pitchFamily="34" charset="0"/>
              </a:rPr>
              <a:t>nhân</a:t>
            </a:r>
            <a:r>
              <a:rPr lang="en-US" sz="1600" dirty="0">
                <a:solidFill>
                  <a:schemeClr val="tx1"/>
                </a:solidFill>
                <a:latin typeface="Arial" panose="020B0604020202020204" pitchFamily="34" charset="0"/>
                <a:cs typeface="Arial" panose="020B0604020202020204" pitchFamily="34" charset="0"/>
              </a:rPr>
              <a:t> </a:t>
            </a:r>
            <a:r>
              <a:rPr lang="en-US" sz="1600" dirty="0" err="1">
                <a:solidFill>
                  <a:schemeClr val="tx1"/>
                </a:solidFill>
                <a:latin typeface="Arial" panose="020B0604020202020204" pitchFamily="34" charset="0"/>
                <a:cs typeface="Arial" panose="020B0604020202020204" pitchFamily="34" charset="0"/>
              </a:rPr>
              <a:t>H</a:t>
            </a:r>
            <a:r>
              <a:rPr lang="en-US" sz="1600" dirty="0" err="1" smtClean="0">
                <a:solidFill>
                  <a:schemeClr val="tx1"/>
                </a:solidFill>
                <a:latin typeface="Arial" panose="020B0604020202020204" pitchFamily="34" charset="0"/>
                <a:cs typeface="Arial" panose="020B0604020202020204" pitchFamily="34" charset="0"/>
              </a:rPr>
              <a:t>ộ</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sinh</a:t>
            </a:r>
            <a:endParaRPr lang="en-US" sz="1600" dirty="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a:solidFill>
                  <a:schemeClr val="tx1"/>
                </a:solidFill>
                <a:latin typeface="Arial" panose="020B0604020202020204" pitchFamily="34" charset="0"/>
                <a:cs typeface="Arial" panose="020B0604020202020204" pitchFamily="34" charset="0"/>
              </a:rPr>
              <a:t>Cao </a:t>
            </a:r>
            <a:r>
              <a:rPr lang="en-US" sz="1600" dirty="0" err="1" smtClean="0">
                <a:solidFill>
                  <a:schemeClr val="tx1"/>
                </a:solidFill>
                <a:latin typeface="Arial" panose="020B0604020202020204" pitchFamily="34" charset="0"/>
                <a:cs typeface="Arial" panose="020B0604020202020204" pitchFamily="34" charset="0"/>
              </a:rPr>
              <a:t>đẳng</a:t>
            </a:r>
            <a:r>
              <a:rPr lang="en-US" sz="1600" dirty="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Hộ</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sinh</a:t>
            </a:r>
            <a:endParaRPr lang="en-US" sz="1600" dirty="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Hộ</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sinh</a:t>
            </a:r>
            <a:r>
              <a:rPr lang="en-US" sz="1600" dirty="0" smtClean="0">
                <a:solidFill>
                  <a:schemeClr val="tx1"/>
                </a:solidFill>
                <a:latin typeface="Arial" panose="020B0604020202020204" pitchFamily="34" charset="0"/>
                <a:cs typeface="Arial" panose="020B0604020202020204" pitchFamily="34" charset="0"/>
              </a:rPr>
              <a:t> </a:t>
            </a:r>
            <a:r>
              <a:rPr lang="en-US" sz="1600" dirty="0" err="1">
                <a:solidFill>
                  <a:schemeClr val="tx1"/>
                </a:solidFill>
                <a:latin typeface="Arial" panose="020B0604020202020204" pitchFamily="34" charset="0"/>
                <a:cs typeface="Arial" panose="020B0604020202020204" pitchFamily="34" charset="0"/>
              </a:rPr>
              <a:t>chuyên</a:t>
            </a:r>
            <a:r>
              <a:rPr lang="en-US" sz="1600" dirty="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600" dirty="0" smtClean="0">
              <a:solidFill>
                <a:schemeClr val="tx1"/>
              </a:solidFill>
              <a:latin typeface="Arial" panose="020B0604020202020204" pitchFamily="34" charset="0"/>
              <a:cs typeface="Arial" panose="020B0604020202020204" pitchFamily="34" charset="0"/>
            </a:endParaRPr>
          </a:p>
          <a:p>
            <a:pPr algn="just"/>
            <a:r>
              <a:rPr lang="en-US" sz="1200" dirty="0" smtClean="0">
                <a:solidFill>
                  <a:schemeClr val="tx1"/>
                </a:solidFill>
                <a:latin typeface="Arial" panose="020B0604020202020204" pitchFamily="34" charset="0"/>
                <a:cs typeface="Arial" panose="020B0604020202020204" pitchFamily="34" charset="0"/>
              </a:rPr>
              <a:t> </a:t>
            </a: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a:p>
            <a:pPr algn="just"/>
            <a:endParaRPr lang="en-US" sz="1200" dirty="0">
              <a:solidFill>
                <a:schemeClr val="tx1"/>
              </a:solidFill>
              <a:latin typeface="Arial" panose="020B0604020202020204" pitchFamily="34" charset="0"/>
              <a:cs typeface="Arial" panose="020B0604020202020204" pitchFamily="34" charset="0"/>
            </a:endParaRPr>
          </a:p>
        </p:txBody>
      </p:sp>
      <p:cxnSp>
        <p:nvCxnSpPr>
          <p:cNvPr id="10" name="Straight Arrow Connector 9"/>
          <p:cNvCxnSpPr>
            <a:stCxn id="4" idx="2"/>
            <a:endCxn id="5" idx="0"/>
          </p:cNvCxnSpPr>
          <p:nvPr/>
        </p:nvCxnSpPr>
        <p:spPr>
          <a:xfrm flipH="1">
            <a:off x="1303277" y="794607"/>
            <a:ext cx="3521553" cy="621351"/>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a:stCxn id="4" idx="2"/>
            <a:endCxn id="6" idx="0"/>
          </p:cNvCxnSpPr>
          <p:nvPr/>
        </p:nvCxnSpPr>
        <p:spPr>
          <a:xfrm flipH="1">
            <a:off x="3470387" y="794607"/>
            <a:ext cx="1354443" cy="62135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4" idx="2"/>
            <a:endCxn id="7" idx="0"/>
          </p:cNvCxnSpPr>
          <p:nvPr/>
        </p:nvCxnSpPr>
        <p:spPr>
          <a:xfrm>
            <a:off x="4824830" y="794607"/>
            <a:ext cx="939164" cy="621349"/>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4" idx="2"/>
            <a:endCxn id="14" idx="0"/>
          </p:cNvCxnSpPr>
          <p:nvPr/>
        </p:nvCxnSpPr>
        <p:spPr>
          <a:xfrm>
            <a:off x="4824830" y="794607"/>
            <a:ext cx="3021600" cy="62134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4" name="Rectangle 13"/>
          <p:cNvSpPr/>
          <p:nvPr/>
        </p:nvSpPr>
        <p:spPr>
          <a:xfrm>
            <a:off x="6883071" y="1415955"/>
            <a:ext cx="1926717" cy="281724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en-US" sz="1600" b="1" dirty="0" smtClean="0">
              <a:solidFill>
                <a:schemeClr val="tx1"/>
              </a:solidFill>
              <a:latin typeface="Arial" panose="020B0604020202020204" pitchFamily="34" charset="0"/>
              <a:cs typeface="Arial" panose="020B0604020202020204" pitchFamily="34" charset="0"/>
            </a:endParaRPr>
          </a:p>
          <a:p>
            <a:pPr algn="just"/>
            <a:endParaRPr lang="en-US" sz="1600" b="1" dirty="0" smtClean="0">
              <a:solidFill>
                <a:schemeClr val="tx1"/>
              </a:solidFill>
              <a:latin typeface="Arial" panose="020B0604020202020204" pitchFamily="34" charset="0"/>
              <a:cs typeface="Arial" panose="020B0604020202020204" pitchFamily="34" charset="0"/>
            </a:endParaRPr>
          </a:p>
          <a:p>
            <a:pPr algn="just"/>
            <a:r>
              <a:rPr lang="en-US" sz="1600" b="1" dirty="0" smtClean="0">
                <a:solidFill>
                  <a:srgbClr val="C00000"/>
                </a:solidFill>
                <a:latin typeface="Arial" panose="020B0604020202020204" pitchFamily="34" charset="0"/>
                <a:cs typeface="Arial" panose="020B0604020202020204" pitchFamily="34" charset="0"/>
              </a:rPr>
              <a:t>(5</a:t>
            </a:r>
            <a:r>
              <a:rPr lang="en-US" sz="1600" b="1" dirty="0">
                <a:solidFill>
                  <a:srgbClr val="C00000"/>
                </a:solidFill>
                <a:latin typeface="Arial" panose="020B0604020202020204" pitchFamily="34" charset="0"/>
                <a:cs typeface="Arial" panose="020B0604020202020204" pitchFamily="34" charset="0"/>
              </a:rPr>
              <a:t>)</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Dinh</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dưỡng</a:t>
            </a:r>
            <a:r>
              <a:rPr lang="en-US" sz="1600" b="1" dirty="0" smtClean="0">
                <a:solidFill>
                  <a:srgbClr val="C00000"/>
                </a:solidFill>
                <a:latin typeface="Arial" panose="020B0604020202020204" pitchFamily="34" charset="0"/>
                <a:cs typeface="Arial" panose="020B0604020202020204" pitchFamily="34" charset="0"/>
              </a:rPr>
              <a:t>:</a:t>
            </a:r>
            <a:endParaRPr lang="en-US" sz="1600" b="1" dirty="0">
              <a:solidFill>
                <a:srgbClr val="C00000"/>
              </a:solidFill>
              <a:latin typeface="Arial" panose="020B0604020202020204" pitchFamily="34" charset="0"/>
              <a:cs typeface="Arial" panose="020B0604020202020204" pitchFamily="34" charset="0"/>
            </a:endParaRPr>
          </a:p>
          <a:p>
            <a:pPr marL="171450" indent="-171450" algn="just">
              <a:buFontTx/>
              <a:buChar char="-"/>
            </a:pPr>
            <a:r>
              <a:rPr lang="en-US" sz="1600" dirty="0" err="1">
                <a:solidFill>
                  <a:schemeClr val="tx1"/>
                </a:solidFill>
                <a:latin typeface="Arial" panose="020B0604020202020204" pitchFamily="34" charset="0"/>
                <a:cs typeface="Arial" panose="020B0604020202020204" pitchFamily="34" charset="0"/>
              </a:rPr>
              <a:t>Cử</a:t>
            </a:r>
            <a:r>
              <a:rPr lang="en-US" sz="1600" dirty="0">
                <a:solidFill>
                  <a:schemeClr val="tx1"/>
                </a:solidFill>
                <a:latin typeface="Arial" panose="020B0604020202020204" pitchFamily="34" charset="0"/>
                <a:cs typeface="Arial" panose="020B0604020202020204" pitchFamily="34" charset="0"/>
              </a:rPr>
              <a:t> </a:t>
            </a:r>
            <a:r>
              <a:rPr lang="en-US" sz="1600" dirty="0" err="1">
                <a:solidFill>
                  <a:schemeClr val="tx1"/>
                </a:solidFill>
                <a:latin typeface="Arial" panose="020B0604020202020204" pitchFamily="34" charset="0"/>
                <a:cs typeface="Arial" panose="020B0604020202020204" pitchFamily="34" charset="0"/>
              </a:rPr>
              <a:t>nhân</a:t>
            </a:r>
            <a:r>
              <a:rPr lang="en-US" sz="1600" dirty="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Dinh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dưỡng</a:t>
            </a:r>
            <a:endParaRPr lang="en-US" sz="1600" dirty="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a:solidFill>
                  <a:schemeClr val="tx1"/>
                </a:solidFill>
                <a:latin typeface="Arial" panose="020B0604020202020204" pitchFamily="34" charset="0"/>
                <a:cs typeface="Arial" panose="020B0604020202020204" pitchFamily="34" charset="0"/>
              </a:rPr>
              <a:t>Cao </a:t>
            </a:r>
            <a:r>
              <a:rPr lang="en-US" sz="1600" dirty="0" err="1">
                <a:solidFill>
                  <a:schemeClr val="tx1"/>
                </a:solidFill>
                <a:latin typeface="Arial" panose="020B0604020202020204" pitchFamily="34" charset="0"/>
                <a:cs typeface="Arial" panose="020B0604020202020204" pitchFamily="34" charset="0"/>
              </a:rPr>
              <a:t>đẳng</a:t>
            </a:r>
            <a:r>
              <a:rPr lang="en-US" sz="1600" dirty="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Dinh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dưỡng</a:t>
            </a:r>
            <a:endParaRPr lang="en-US" sz="1600" dirty="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Dinh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dưỡng</a:t>
            </a:r>
            <a:r>
              <a:rPr lang="en-US" sz="1600" dirty="0" smtClean="0">
                <a:solidFill>
                  <a:schemeClr val="tx1"/>
                </a:solidFill>
                <a:latin typeface="Arial" panose="020B0604020202020204" pitchFamily="34" charset="0"/>
                <a:cs typeface="Arial" panose="020B0604020202020204" pitchFamily="34" charset="0"/>
              </a:rPr>
              <a:t> </a:t>
            </a:r>
            <a:r>
              <a:rPr lang="en-US" sz="1600" dirty="0" err="1">
                <a:solidFill>
                  <a:schemeClr val="tx1"/>
                </a:solidFill>
                <a:latin typeface="Arial" panose="020B0604020202020204" pitchFamily="34" charset="0"/>
                <a:cs typeface="Arial" panose="020B0604020202020204" pitchFamily="34" charset="0"/>
              </a:rPr>
              <a:t>chuyên</a:t>
            </a:r>
            <a:r>
              <a:rPr lang="en-US" sz="1600" dirty="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600" dirty="0">
              <a:solidFill>
                <a:schemeClr val="tx1"/>
              </a:solidFill>
              <a:latin typeface="Arial" panose="020B0604020202020204" pitchFamily="34" charset="0"/>
              <a:cs typeface="Arial" panose="020B0604020202020204" pitchFamily="34" charset="0"/>
            </a:endParaRPr>
          </a:p>
          <a:p>
            <a:pPr algn="just"/>
            <a:r>
              <a:rPr lang="en-US" sz="1200" dirty="0">
                <a:solidFill>
                  <a:schemeClr val="tx1"/>
                </a:solidFill>
                <a:latin typeface="Arial" panose="020B0604020202020204" pitchFamily="34" charset="0"/>
                <a:cs typeface="Arial" panose="020B0604020202020204" pitchFamily="34" charset="0"/>
              </a:rPr>
              <a:t> </a:t>
            </a:r>
          </a:p>
          <a:p>
            <a:pPr algn="just"/>
            <a:endParaRPr lang="en-US" sz="1200" b="1" dirty="0" smtClean="0">
              <a:solidFill>
                <a:schemeClr val="tx1"/>
              </a:solidFill>
              <a:latin typeface="Arial" panose="020B0604020202020204" pitchFamily="34" charset="0"/>
              <a:cs typeface="Arial" panose="020B0604020202020204" pitchFamily="34" charset="0"/>
            </a:endParaRPr>
          </a:p>
          <a:p>
            <a:pPr algn="just"/>
            <a:endParaRPr lang="en-US" sz="1200" dirty="0" smtClean="0">
              <a:solidFill>
                <a:schemeClr val="tx1"/>
              </a:solidFill>
              <a:latin typeface="Arial" panose="020B0604020202020204" pitchFamily="34" charset="0"/>
              <a:cs typeface="Arial" panose="020B0604020202020204" pitchFamily="34" charset="0"/>
            </a:endParaRPr>
          </a:p>
          <a:p>
            <a:pPr algn="just"/>
            <a:endParaRPr lang="en-US" sz="1200" dirty="0">
              <a:solidFill>
                <a:schemeClr val="tx1"/>
              </a:solidFill>
              <a:latin typeface="Arial" panose="020B0604020202020204" pitchFamily="34" charset="0"/>
              <a:cs typeface="Arial" panose="020B0604020202020204" pitchFamily="34" charset="0"/>
            </a:endParaRPr>
          </a:p>
          <a:p>
            <a:pPr algn="just"/>
            <a:endParaRPr lang="en-US" sz="1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227990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4" y="43455"/>
            <a:ext cx="7315079" cy="751152"/>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eaLnBrk="1" fontAlgn="auto" hangingPunct="1">
              <a:spcBef>
                <a:spcPts val="600"/>
              </a:spcBef>
              <a:spcAft>
                <a:spcPts val="0"/>
              </a:spcAft>
              <a:defRPr/>
            </a:pPr>
            <a:r>
              <a:rPr lang="en-US" sz="1600" b="1" kern="0" dirty="0" err="1" smtClean="0">
                <a:solidFill>
                  <a:schemeClr val="tx2">
                    <a:lumMod val="75000"/>
                  </a:schemeClr>
                </a:solidFill>
                <a:latin typeface="Arial" panose="020B0604020202020204" pitchFamily="34" charset="0"/>
                <a:cs typeface="Arial" panose="020B0604020202020204" pitchFamily="34" charset="0"/>
              </a:rPr>
              <a:t>Văn</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bằng</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được</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tham</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gia</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đánh</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giá</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năng</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lực</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để</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cấp</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GPHN</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với</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chức</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chemeClr val="tx2">
                    <a:lumMod val="75000"/>
                  </a:schemeClr>
                </a:solidFill>
                <a:latin typeface="Arial" panose="020B0604020202020204" pitchFamily="34" charset="0"/>
                <a:cs typeface="Arial" panose="020B0604020202020204" pitchFamily="34" charset="0"/>
              </a:rPr>
              <a:t>danh</a:t>
            </a:r>
            <a:r>
              <a:rPr lang="en-US" sz="1600" b="1" kern="0" dirty="0" smtClean="0">
                <a:solidFill>
                  <a:schemeClr val="tx2">
                    <a:lumMod val="75000"/>
                  </a:schemeClr>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Kỹ</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thuật</a:t>
            </a:r>
            <a:r>
              <a:rPr lang="en-US" sz="1600" b="1" kern="0" dirty="0" smtClean="0">
                <a:solidFill>
                  <a:srgbClr val="C00000"/>
                </a:solidFill>
                <a:latin typeface="Arial" panose="020B0604020202020204" pitchFamily="34" charset="0"/>
                <a:cs typeface="Arial" panose="020B0604020202020204" pitchFamily="34" charset="0"/>
              </a:rPr>
              <a:t> y, </a:t>
            </a:r>
            <a:r>
              <a:rPr lang="en-US" sz="1600" b="1" kern="0" dirty="0" err="1" smtClean="0">
                <a:solidFill>
                  <a:srgbClr val="C00000"/>
                </a:solidFill>
                <a:latin typeface="Arial" panose="020B0604020202020204" pitchFamily="34" charset="0"/>
                <a:cs typeface="Arial" panose="020B0604020202020204" pitchFamily="34" charset="0"/>
              </a:rPr>
              <a:t>Cấp</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cứu</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ngoại</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viên</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Tâm</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lý</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lâm</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sàng</a:t>
            </a:r>
            <a:endParaRPr lang="en-US" sz="1400" kern="0" dirty="0">
              <a:solidFill>
                <a:srgbClr val="C00000"/>
              </a:solidFill>
              <a:latin typeface="Arial" panose="020B0604020202020204" pitchFamily="34" charset="0"/>
              <a:cs typeface="Arial" panose="020B0604020202020204" pitchFamily="34" charset="0"/>
            </a:endParaRPr>
          </a:p>
        </p:txBody>
      </p:sp>
      <p:sp>
        <p:nvSpPr>
          <p:cNvPr id="5" name="Rectangle 4"/>
          <p:cNvSpPr/>
          <p:nvPr/>
        </p:nvSpPr>
        <p:spPr>
          <a:xfrm>
            <a:off x="598965" y="1144590"/>
            <a:ext cx="2239347" cy="34497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en-US" sz="1600" b="1" dirty="0" smtClean="0">
              <a:solidFill>
                <a:schemeClr val="tx1"/>
              </a:solidFill>
              <a:latin typeface="Arial" panose="020B0604020202020204" pitchFamily="34" charset="0"/>
              <a:cs typeface="Arial" panose="020B0604020202020204" pitchFamily="34" charset="0"/>
            </a:endParaRPr>
          </a:p>
          <a:p>
            <a:pPr algn="just"/>
            <a:endParaRPr lang="en-US" sz="1600" b="1" dirty="0">
              <a:solidFill>
                <a:schemeClr val="tx1"/>
              </a:solidFill>
              <a:latin typeface="Arial" panose="020B0604020202020204" pitchFamily="34" charset="0"/>
              <a:cs typeface="Arial" panose="020B0604020202020204" pitchFamily="34" charset="0"/>
            </a:endParaRPr>
          </a:p>
          <a:p>
            <a:pPr algn="just"/>
            <a:endParaRPr lang="en-US" sz="1600" b="1" dirty="0" smtClean="0">
              <a:solidFill>
                <a:schemeClr val="tx1"/>
              </a:solidFill>
              <a:latin typeface="Arial" panose="020B0604020202020204" pitchFamily="34" charset="0"/>
              <a:cs typeface="Arial" panose="020B0604020202020204" pitchFamily="34" charset="0"/>
            </a:endParaRPr>
          </a:p>
          <a:p>
            <a:pPr algn="just"/>
            <a:r>
              <a:rPr lang="en-US" sz="1600" b="1" dirty="0" smtClean="0">
                <a:solidFill>
                  <a:srgbClr val="C00000"/>
                </a:solidFill>
                <a:latin typeface="Arial" panose="020B0604020202020204" pitchFamily="34" charset="0"/>
                <a:cs typeface="Arial" panose="020B0604020202020204" pitchFamily="34" charset="0"/>
              </a:rPr>
              <a:t>(6) </a:t>
            </a:r>
            <a:r>
              <a:rPr lang="en-US" sz="1600" b="1" dirty="0" err="1" smtClean="0">
                <a:solidFill>
                  <a:srgbClr val="C00000"/>
                </a:solidFill>
                <a:latin typeface="Arial" panose="020B0604020202020204" pitchFamily="34" charset="0"/>
                <a:cs typeface="Arial" panose="020B0604020202020204" pitchFamily="34" charset="0"/>
              </a:rPr>
              <a:t>Kỹ</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thuật</a:t>
            </a:r>
            <a:r>
              <a:rPr lang="en-US" sz="1600" b="1" dirty="0" smtClean="0">
                <a:solidFill>
                  <a:srgbClr val="C00000"/>
                </a:solidFill>
                <a:latin typeface="Arial" panose="020B0604020202020204" pitchFamily="34" charset="0"/>
                <a:cs typeface="Arial" panose="020B0604020202020204" pitchFamily="34" charset="0"/>
              </a:rPr>
              <a:t> Y:</a:t>
            </a:r>
            <a:r>
              <a:rPr lang="en-US" sz="1600" b="1" dirty="0" smtClean="0">
                <a:solidFill>
                  <a:schemeClr val="tx1"/>
                </a:solidFill>
                <a:latin typeface="Arial" panose="020B0604020202020204" pitchFamily="34" charset="0"/>
                <a:cs typeface="Arial" panose="020B0604020202020204" pitchFamily="34" charset="0"/>
              </a:rPr>
              <a:t> </a:t>
            </a: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Bằng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Cử</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nhân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hoặc</a:t>
            </a:r>
            <a:r>
              <a:rPr lang="en-US" sz="1600" dirty="0" smtClean="0">
                <a:solidFill>
                  <a:schemeClr val="tx1"/>
                </a:solidFill>
                <a:latin typeface="Arial" panose="020B0604020202020204" pitchFamily="34" charset="0"/>
                <a:cs typeface="Arial" panose="020B0604020202020204" pitchFamily="34" charset="0"/>
              </a:rPr>
              <a:t> Cao </a:t>
            </a:r>
            <a:r>
              <a:rPr lang="en-US" sz="1600" dirty="0" err="1" smtClean="0">
                <a:solidFill>
                  <a:schemeClr val="tx1"/>
                </a:solidFill>
                <a:latin typeface="Arial" panose="020B0604020202020204" pitchFamily="34" charset="0"/>
                <a:cs typeface="Arial" panose="020B0604020202020204" pitchFamily="34" charset="0"/>
              </a:rPr>
              <a:t>đẳng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một</a:t>
            </a:r>
            <a:r>
              <a:rPr lang="en-US" sz="1600" dirty="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trong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các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ngành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KT</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Xét</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nghiệm</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học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KT</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Hình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ảnh</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học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KT</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Phục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hình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răng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Khúc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xạ</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nhãn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KT</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Phục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hồi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chức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năng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VLTL</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HĐTL</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NNTL</a:t>
            </a:r>
            <a:r>
              <a:rPr lang="en-US" sz="1600" dirty="0" smtClean="0">
                <a:solidFill>
                  <a:schemeClr val="tx1"/>
                </a:solidFill>
                <a:latin typeface="Arial" panose="020B0604020202020204" pitchFamily="34" charset="0"/>
                <a:cs typeface="Arial" panose="020B0604020202020204" pitchFamily="34" charset="0"/>
              </a:rPr>
              <a:t>.</a:t>
            </a: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Kỹ</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thuật</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chuyên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tương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ứng</a:t>
            </a:r>
            <a:r>
              <a:rPr lang="en-US" sz="1600" dirty="0" smtClean="0">
                <a:solidFill>
                  <a:schemeClr val="tx1"/>
                </a:solidFill>
                <a:latin typeface="Arial" panose="020B0604020202020204" pitchFamily="34" charset="0"/>
                <a:cs typeface="Arial" panose="020B0604020202020204" pitchFamily="34" charset="0"/>
              </a:rPr>
              <a:t>.</a:t>
            </a:r>
          </a:p>
          <a:p>
            <a:pPr marL="171450" indent="-171450" algn="just">
              <a:buFontTx/>
              <a:buChar char="-"/>
            </a:pPr>
            <a:endParaRPr lang="en-US" sz="12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a:p>
            <a:pPr algn="just"/>
            <a:endParaRPr lang="en-US" sz="1200" dirty="0" smtClean="0">
              <a:solidFill>
                <a:schemeClr val="tx1"/>
              </a:solidFill>
              <a:latin typeface="Arial" panose="020B0604020202020204" pitchFamily="34" charset="0"/>
              <a:cs typeface="Arial" panose="020B0604020202020204" pitchFamily="34" charset="0"/>
            </a:endParaRPr>
          </a:p>
          <a:p>
            <a:pPr algn="just"/>
            <a:endParaRPr lang="en-US" sz="1200" dirty="0">
              <a:solidFill>
                <a:schemeClr val="tx1"/>
              </a:solidFill>
              <a:latin typeface="Arial" panose="020B0604020202020204" pitchFamily="34" charset="0"/>
              <a:cs typeface="Arial" panose="020B0604020202020204" pitchFamily="34" charset="0"/>
            </a:endParaRPr>
          </a:p>
        </p:txBody>
      </p:sp>
      <p:sp>
        <p:nvSpPr>
          <p:cNvPr id="6" name="Rectangle 5"/>
          <p:cNvSpPr/>
          <p:nvPr/>
        </p:nvSpPr>
        <p:spPr>
          <a:xfrm>
            <a:off x="3469303" y="1144590"/>
            <a:ext cx="2330726" cy="344979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en-US" sz="1600" b="1" dirty="0" smtClean="0">
              <a:solidFill>
                <a:schemeClr val="tx1"/>
              </a:solidFill>
              <a:latin typeface="Arial" panose="020B0604020202020204" pitchFamily="34" charset="0"/>
              <a:cs typeface="Arial" panose="020B0604020202020204" pitchFamily="34" charset="0"/>
            </a:endParaRPr>
          </a:p>
          <a:p>
            <a:pPr algn="just"/>
            <a:endParaRPr lang="en-US" sz="1600" b="1" dirty="0">
              <a:solidFill>
                <a:schemeClr val="tx1"/>
              </a:solidFill>
              <a:latin typeface="Arial" panose="020B0604020202020204" pitchFamily="34" charset="0"/>
              <a:cs typeface="Arial" panose="020B0604020202020204" pitchFamily="34" charset="0"/>
            </a:endParaRPr>
          </a:p>
          <a:p>
            <a:pPr algn="just"/>
            <a:endParaRPr lang="en-US" sz="1600" b="1" dirty="0" smtClean="0">
              <a:solidFill>
                <a:srgbClr val="C00000"/>
              </a:solidFill>
              <a:latin typeface="Arial" panose="020B0604020202020204" pitchFamily="34" charset="0"/>
              <a:cs typeface="Arial" panose="020B0604020202020204" pitchFamily="34" charset="0"/>
            </a:endParaRPr>
          </a:p>
          <a:p>
            <a:pPr algn="just"/>
            <a:r>
              <a:rPr lang="en-US" sz="1600" b="1" dirty="0" smtClean="0">
                <a:solidFill>
                  <a:srgbClr val="C00000"/>
                </a:solidFill>
                <a:latin typeface="Arial" panose="020B0604020202020204" pitchFamily="34" charset="0"/>
                <a:cs typeface="Arial" panose="020B0604020202020204" pitchFamily="34" charset="0"/>
              </a:rPr>
              <a:t>(7) </a:t>
            </a:r>
            <a:r>
              <a:rPr lang="en-US" sz="1600" b="1" dirty="0" err="1" smtClean="0">
                <a:solidFill>
                  <a:srgbClr val="C00000"/>
                </a:solidFill>
                <a:latin typeface="Arial" panose="020B0604020202020204" pitchFamily="34" charset="0"/>
                <a:cs typeface="Arial" panose="020B0604020202020204" pitchFamily="34" charset="0"/>
              </a:rPr>
              <a:t>Cấp</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cứu</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viên</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ngoại</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viện</a:t>
            </a:r>
            <a:r>
              <a:rPr lang="en-US" sz="1600" b="1" dirty="0" smtClean="0">
                <a:solidFill>
                  <a:srgbClr val="C00000"/>
                </a:solidFill>
                <a:latin typeface="Arial" panose="020B0604020202020204" pitchFamily="34" charset="0"/>
                <a:cs typeface="Arial" panose="020B0604020202020204" pitchFamily="34" charset="0"/>
              </a:rPr>
              <a:t>:</a:t>
            </a: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Cử</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nhân</a:t>
            </a:r>
            <a:r>
              <a:rPr lang="en-US" sz="1600" dirty="0" smtClean="0">
                <a:solidFill>
                  <a:schemeClr val="tx1"/>
                </a:solidFill>
                <a:latin typeface="Arial" panose="020B0604020202020204" pitchFamily="34" charset="0"/>
                <a:cs typeface="Arial" panose="020B0604020202020204" pitchFamily="34" charset="0"/>
              </a:rPr>
              <a:t> CC </a:t>
            </a:r>
            <a:r>
              <a:rPr lang="en-US" sz="1600" dirty="0" err="1" smtClean="0">
                <a:solidFill>
                  <a:schemeClr val="tx1"/>
                </a:solidFill>
                <a:latin typeface="Arial" panose="020B0604020202020204" pitchFamily="34" charset="0"/>
                <a:cs typeface="Arial" panose="020B0604020202020204" pitchFamily="34" charset="0"/>
              </a:rPr>
              <a:t>ngoại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viện</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Cao </a:t>
            </a:r>
            <a:r>
              <a:rPr lang="en-US" sz="1600" dirty="0" err="1" smtClean="0">
                <a:solidFill>
                  <a:schemeClr val="tx1"/>
                </a:solidFill>
                <a:latin typeface="Arial" panose="020B0604020202020204" pitchFamily="34" charset="0"/>
                <a:cs typeface="Arial" panose="020B0604020202020204" pitchFamily="34" charset="0"/>
              </a:rPr>
              <a:t>đẳng</a:t>
            </a:r>
            <a:r>
              <a:rPr lang="en-US" sz="1600" dirty="0" smtClean="0">
                <a:solidFill>
                  <a:schemeClr val="tx1"/>
                </a:solidFill>
                <a:latin typeface="Arial" panose="020B0604020202020204" pitchFamily="34" charset="0"/>
                <a:cs typeface="Arial" panose="020B0604020202020204" pitchFamily="34" charset="0"/>
              </a:rPr>
              <a:t> CC </a:t>
            </a:r>
            <a:r>
              <a:rPr lang="en-US" sz="1600" dirty="0" err="1" smtClean="0">
                <a:solidFill>
                  <a:schemeClr val="tx1"/>
                </a:solidFill>
                <a:latin typeface="Arial" panose="020B0604020202020204" pitchFamily="34" charset="0"/>
                <a:cs typeface="Arial" panose="020B0604020202020204" pitchFamily="34" charset="0"/>
              </a:rPr>
              <a:t>ngoại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viện</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Bác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sỹ</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khoa</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Cao </a:t>
            </a:r>
            <a:r>
              <a:rPr lang="en-US" sz="1600" dirty="0" err="1" smtClean="0">
                <a:solidFill>
                  <a:schemeClr val="tx1"/>
                </a:solidFill>
                <a:latin typeface="Arial" panose="020B0604020202020204" pitchFamily="34" charset="0"/>
                <a:cs typeface="Arial" panose="020B0604020202020204" pitchFamily="34" charset="0"/>
              </a:rPr>
              <a:t>đẳng</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sỹ</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Cử</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nhân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Điều</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dưỡng</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smtClean="0">
                <a:solidFill>
                  <a:schemeClr val="tx1"/>
                </a:solidFill>
                <a:latin typeface="Arial" panose="020B0604020202020204" pitchFamily="34" charset="0"/>
                <a:cs typeface="Arial" panose="020B0604020202020204" pitchFamily="34" charset="0"/>
              </a:rPr>
              <a:t>Cao </a:t>
            </a:r>
            <a:r>
              <a:rPr lang="en-US" sz="1600" dirty="0" err="1" smtClean="0">
                <a:solidFill>
                  <a:schemeClr val="tx1"/>
                </a:solidFill>
                <a:latin typeface="Arial" panose="020B0604020202020204" pitchFamily="34" charset="0"/>
                <a:cs typeface="Arial" panose="020B0604020202020204" pitchFamily="34" charset="0"/>
              </a:rPr>
              <a:t>đẳng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Điều</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dưỡng</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6226108" y="1141392"/>
            <a:ext cx="2475201" cy="3452994"/>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en-US" sz="1600" b="1" dirty="0" smtClean="0">
              <a:solidFill>
                <a:schemeClr val="tx1"/>
              </a:solidFill>
              <a:latin typeface="Arial" panose="020B0604020202020204" pitchFamily="34" charset="0"/>
              <a:cs typeface="Arial" panose="020B0604020202020204" pitchFamily="34" charset="0"/>
            </a:endParaRPr>
          </a:p>
          <a:p>
            <a:pPr algn="just"/>
            <a:r>
              <a:rPr lang="en-US" sz="1600" b="1" dirty="0" smtClean="0">
                <a:solidFill>
                  <a:srgbClr val="C00000"/>
                </a:solidFill>
                <a:latin typeface="Arial" panose="020B0604020202020204" pitchFamily="34" charset="0"/>
                <a:cs typeface="Arial" panose="020B0604020202020204" pitchFamily="34" charset="0"/>
              </a:rPr>
              <a:t>(8) </a:t>
            </a:r>
            <a:r>
              <a:rPr lang="en-US" sz="1600" b="1" dirty="0" err="1" smtClean="0">
                <a:solidFill>
                  <a:srgbClr val="C00000"/>
                </a:solidFill>
                <a:latin typeface="Arial" panose="020B0604020202020204" pitchFamily="34" charset="0"/>
                <a:cs typeface="Arial" panose="020B0604020202020204" pitchFamily="34" charset="0"/>
              </a:rPr>
              <a:t>Tâm</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lý</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lâm</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sàng</a:t>
            </a:r>
            <a:r>
              <a:rPr lang="en-US" sz="1600" b="1" dirty="0" smtClean="0">
                <a:solidFill>
                  <a:srgbClr val="C00000"/>
                </a:solidFill>
                <a:latin typeface="Arial" panose="020B0604020202020204" pitchFamily="34" charset="0"/>
                <a:cs typeface="Arial" panose="020B0604020202020204" pitchFamily="34" charset="0"/>
              </a:rPr>
              <a:t>:</a:t>
            </a: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Cử</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nhân</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khoa</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Cử</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nhân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Điều</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dưỡng</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Bác</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sỹ</a:t>
            </a:r>
            <a:r>
              <a:rPr lang="en-US" sz="1600" dirty="0" smtClean="0">
                <a:solidFill>
                  <a:schemeClr val="tx1"/>
                </a:solidFill>
                <a:latin typeface="Arial" panose="020B0604020202020204" pitchFamily="34" charset="0"/>
                <a:cs typeface="Arial" panose="020B0604020202020204" pitchFamily="34" charset="0"/>
              </a:rPr>
              <a:t> Y </a:t>
            </a:r>
            <a:r>
              <a:rPr lang="en-US" sz="1600" dirty="0" err="1" smtClean="0">
                <a:solidFill>
                  <a:schemeClr val="tx1"/>
                </a:solidFill>
                <a:latin typeface="Arial" panose="020B0604020202020204" pitchFamily="34" charset="0"/>
                <a:cs typeface="Arial" panose="020B0604020202020204" pitchFamily="34" charset="0"/>
              </a:rPr>
              <a:t>khoa</a:t>
            </a:r>
            <a:endParaRPr lang="en-US" sz="1600" dirty="0" smtClean="0">
              <a:solidFill>
                <a:schemeClr val="tx1"/>
              </a:solidFill>
              <a:latin typeface="Arial" panose="020B0604020202020204" pitchFamily="34" charset="0"/>
              <a:cs typeface="Arial" panose="020B0604020202020204" pitchFamily="34" charset="0"/>
            </a:endParaRPr>
          </a:p>
          <a:p>
            <a:pPr marL="171450" indent="-171450" algn="just">
              <a:buFontTx/>
              <a:buChar char="-"/>
            </a:pPr>
            <a:r>
              <a:rPr lang="en-US" sz="1600" dirty="0" err="1" smtClean="0">
                <a:solidFill>
                  <a:schemeClr val="tx1"/>
                </a:solidFill>
                <a:latin typeface="Arial" panose="020B0604020202020204" pitchFamily="34" charset="0"/>
                <a:cs typeface="Arial" panose="020B0604020202020204" pitchFamily="34" charset="0"/>
              </a:rPr>
              <a:t>Cử</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nhân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Tâm</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lý</a:t>
            </a:r>
            <a:r>
              <a:rPr lang="en-US" sz="1600" dirty="0" smtClean="0">
                <a:solidFill>
                  <a:schemeClr val="tx1"/>
                </a:solidFill>
                <a:latin typeface="Arial" panose="020B0604020202020204" pitchFamily="34" charset="0"/>
                <a:cs typeface="Arial" panose="020B0604020202020204" pitchFamily="34" charset="0"/>
              </a:rPr>
              <a:t> hoc</a:t>
            </a:r>
          </a:p>
          <a:p>
            <a:pPr algn="just"/>
            <a:r>
              <a:rPr lang="en-US" sz="1600" dirty="0" smtClean="0">
                <a:solidFill>
                  <a:schemeClr val="tx1"/>
                </a:solidFill>
                <a:latin typeface="Arial" panose="020B0604020202020204" pitchFamily="34" charset="0"/>
                <a:cs typeface="Arial" panose="020B0604020202020204" pitchFamily="34" charset="0"/>
              </a:rPr>
              <a:t>(</a:t>
            </a:r>
            <a:r>
              <a:rPr lang="en-US" sz="1600" dirty="0" err="1" smtClean="0">
                <a:solidFill>
                  <a:schemeClr val="tx1"/>
                </a:solidFill>
                <a:latin typeface="Arial" panose="020B0604020202020204" pitchFamily="34" charset="0"/>
                <a:cs typeface="Arial" panose="020B0604020202020204" pitchFamily="34" charset="0"/>
              </a:rPr>
              <a:t>phải</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hoàn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thành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chương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trình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đào</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tạo</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về</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tâm</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lý</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lâm</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sàng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theo</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quy</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định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của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Bộ</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trưởng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BYT</a:t>
            </a:r>
            <a:r>
              <a:rPr lang="en-US" sz="1600" dirty="0" smtClean="0">
                <a:solidFill>
                  <a:schemeClr val="tx1"/>
                </a:solidFill>
                <a:latin typeface="Arial" panose="020B0604020202020204" pitchFamily="34" charset="0"/>
                <a:cs typeface="Arial" panose="020B0604020202020204" pitchFamily="34" charset="0"/>
              </a:rPr>
              <a:t>)</a:t>
            </a:r>
          </a:p>
          <a:p>
            <a:pPr algn="just"/>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Văn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bằng</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SĐH</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chuyên</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khoa</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tâm</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lý</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lâm</a:t>
            </a:r>
            <a:r>
              <a:rPr lang="en-US" sz="1600" dirty="0" smtClean="0">
                <a:solidFill>
                  <a:schemeClr val="tx1"/>
                </a:solidFill>
                <a:latin typeface="Arial" panose="020B0604020202020204" pitchFamily="34" charset="0"/>
                <a:cs typeface="Arial" panose="020B0604020202020204" pitchFamily="34" charset="0"/>
              </a:rPr>
              <a:t> </a:t>
            </a:r>
            <a:r>
              <a:rPr lang="en-US" sz="1600" dirty="0" err="1" smtClean="0">
                <a:solidFill>
                  <a:schemeClr val="tx1"/>
                </a:solidFill>
                <a:latin typeface="Arial" panose="020B0604020202020204" pitchFamily="34" charset="0"/>
                <a:cs typeface="Arial" panose="020B0604020202020204" pitchFamily="34" charset="0"/>
              </a:rPr>
              <a:t>sàng</a:t>
            </a:r>
            <a:endParaRPr lang="en-US" sz="1600" dirty="0" smtClean="0">
              <a:solidFill>
                <a:schemeClr val="tx1"/>
              </a:solidFill>
              <a:latin typeface="Arial" panose="020B0604020202020204" pitchFamily="34" charset="0"/>
              <a:cs typeface="Arial" panose="020B0604020202020204" pitchFamily="34" charset="0"/>
            </a:endParaRPr>
          </a:p>
          <a:p>
            <a:pPr algn="just"/>
            <a:r>
              <a:rPr lang="en-US" sz="1600" dirty="0" smtClean="0">
                <a:solidFill>
                  <a:schemeClr val="tx1"/>
                </a:solidFill>
                <a:latin typeface="Arial" panose="020B0604020202020204" pitchFamily="34" charset="0"/>
                <a:cs typeface="Arial" panose="020B0604020202020204" pitchFamily="34" charset="0"/>
              </a:rPr>
              <a:t> </a:t>
            </a:r>
          </a:p>
          <a:p>
            <a:pPr marL="171450" indent="-171450" algn="just">
              <a:buFontTx/>
              <a:buChar char="-"/>
            </a:pPr>
            <a:endParaRPr lang="en-US" sz="1200" dirty="0">
              <a:solidFill>
                <a:schemeClr val="tx1"/>
              </a:solidFill>
              <a:latin typeface="Arial" panose="020B0604020202020204" pitchFamily="34" charset="0"/>
              <a:cs typeface="Arial" panose="020B0604020202020204" pitchFamily="34" charset="0"/>
            </a:endParaRPr>
          </a:p>
          <a:p>
            <a:pPr algn="just"/>
            <a:endParaRPr lang="en-US" sz="1200" dirty="0">
              <a:solidFill>
                <a:schemeClr val="tx1"/>
              </a:solidFill>
              <a:latin typeface="Arial" panose="020B0604020202020204" pitchFamily="34" charset="0"/>
              <a:cs typeface="Arial" panose="020B0604020202020204" pitchFamily="34" charset="0"/>
            </a:endParaRPr>
          </a:p>
        </p:txBody>
      </p:sp>
      <p:cxnSp>
        <p:nvCxnSpPr>
          <p:cNvPr id="10" name="Straight Arrow Connector 9"/>
          <p:cNvCxnSpPr>
            <a:stCxn id="4" idx="2"/>
            <a:endCxn id="5" idx="0"/>
          </p:cNvCxnSpPr>
          <p:nvPr/>
        </p:nvCxnSpPr>
        <p:spPr>
          <a:xfrm flipH="1">
            <a:off x="1718639" y="794607"/>
            <a:ext cx="3043525" cy="349983"/>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4644237" y="794607"/>
            <a:ext cx="0" cy="3467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endCxn id="7" idx="0"/>
          </p:cNvCxnSpPr>
          <p:nvPr/>
        </p:nvCxnSpPr>
        <p:spPr>
          <a:xfrm>
            <a:off x="4762164" y="794607"/>
            <a:ext cx="2701545" cy="34678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241852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4" y="115692"/>
            <a:ext cx="7512648" cy="678915"/>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a:spcBef>
                <a:spcPts val="600"/>
              </a:spcBef>
              <a:defRPr/>
            </a:pPr>
            <a:r>
              <a:rPr lang="en-US" sz="1600" b="1" kern="0" dirty="0" err="1" smtClean="0">
                <a:solidFill>
                  <a:srgbClr val="C00000"/>
                </a:solidFill>
                <a:latin typeface="Arial" panose="020B0604020202020204" pitchFamily="34" charset="0"/>
                <a:cs typeface="Arial" panose="020B0604020202020204" pitchFamily="34" charset="0"/>
              </a:rPr>
              <a:t>Khoản</a:t>
            </a:r>
            <a:r>
              <a:rPr lang="en-US" sz="1600" b="1" kern="0" dirty="0" smtClean="0">
                <a:solidFill>
                  <a:srgbClr val="C00000"/>
                </a:solidFill>
                <a:latin typeface="Arial" panose="020B0604020202020204" pitchFamily="34" charset="0"/>
                <a:cs typeface="Arial" panose="020B0604020202020204" pitchFamily="34" charset="0"/>
              </a:rPr>
              <a:t> 14-</a:t>
            </a:r>
            <a:r>
              <a:rPr lang="en-US" sz="1600" b="1" kern="0" dirty="0" err="1" smtClean="0">
                <a:solidFill>
                  <a:srgbClr val="C00000"/>
                </a:solidFill>
                <a:latin typeface="Arial" panose="020B0604020202020204" pitchFamily="34" charset="0"/>
                <a:cs typeface="Arial" panose="020B0604020202020204" pitchFamily="34" charset="0"/>
              </a:rPr>
              <a:t>Điều</a:t>
            </a:r>
            <a:r>
              <a:rPr lang="en-US" sz="1600" b="1" kern="0" dirty="0" smtClean="0">
                <a:solidFill>
                  <a:srgbClr val="C00000"/>
                </a:solidFill>
                <a:latin typeface="Arial" panose="020B0604020202020204" pitchFamily="34" charset="0"/>
                <a:cs typeface="Arial" panose="020B0604020202020204" pitchFamily="34" charset="0"/>
              </a:rPr>
              <a:t> 2 </a:t>
            </a:r>
            <a:r>
              <a:rPr lang="en-US" sz="1600" b="1" kern="0" dirty="0" err="1" smtClean="0">
                <a:solidFill>
                  <a:srgbClr val="C00000"/>
                </a:solidFill>
                <a:latin typeface="Arial" panose="020B0604020202020204" pitchFamily="34" charset="0"/>
                <a:cs typeface="Arial" panose="020B0604020202020204" pitchFamily="34" charset="0"/>
              </a:rPr>
              <a:t>và</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smtClean="0">
                <a:solidFill>
                  <a:srgbClr val="C00000"/>
                </a:solidFill>
                <a:latin typeface="Arial" panose="020B0604020202020204" pitchFamily="34" charset="0"/>
                <a:cs typeface="Arial" panose="020B0604020202020204" pitchFamily="34" charset="0"/>
              </a:rPr>
              <a:t>Điều</a:t>
            </a:r>
            <a:r>
              <a:rPr lang="en-US" sz="1600" b="1" kern="0" dirty="0" smtClean="0">
                <a:solidFill>
                  <a:srgbClr val="C00000"/>
                </a:solidFill>
                <a:latin typeface="Arial" panose="020B0604020202020204" pitchFamily="34" charset="0"/>
                <a:cs typeface="Arial" panose="020B0604020202020204" pitchFamily="34" charset="0"/>
              </a:rPr>
              <a:t> 22-</a:t>
            </a:r>
            <a:r>
              <a:rPr lang="en-US" sz="1600" b="1" kern="0" dirty="0" err="1" smtClean="0">
                <a:solidFill>
                  <a:srgbClr val="C00000"/>
                </a:solidFill>
                <a:latin typeface="Arial" panose="020B0604020202020204" pitchFamily="34" charset="0"/>
                <a:cs typeface="Arial" panose="020B0604020202020204" pitchFamily="34" charset="0"/>
              </a:rPr>
              <a:t>Luật</a:t>
            </a:r>
            <a:r>
              <a:rPr lang="en-US" sz="1600" b="1" kern="0" dirty="0" smtClean="0">
                <a:solidFill>
                  <a:srgbClr val="C00000"/>
                </a:solidFill>
                <a:latin typeface="Arial" panose="020B0604020202020204" pitchFamily="34" charset="0"/>
                <a:cs typeface="Arial" panose="020B0604020202020204" pitchFamily="34" charset="0"/>
              </a:rPr>
              <a:t> </a:t>
            </a:r>
            <a:r>
              <a:rPr lang="en-US" sz="1600" b="1" kern="0" dirty="0" err="1">
                <a:solidFill>
                  <a:srgbClr val="C00000"/>
                </a:solidFill>
                <a:latin typeface="Arial" panose="020B0604020202020204" pitchFamily="34" charset="0"/>
                <a:cs typeface="Arial" panose="020B0604020202020204" pitchFamily="34" charset="0"/>
              </a:rPr>
              <a:t>KBCB</a:t>
            </a:r>
            <a:r>
              <a:rPr lang="en-US" sz="1600" b="1" kern="0" dirty="0">
                <a:solidFill>
                  <a:srgbClr val="C00000"/>
                </a:solidFill>
                <a:latin typeface="Arial" panose="020B0604020202020204" pitchFamily="34" charset="0"/>
                <a:cs typeface="Arial" panose="020B0604020202020204" pitchFamily="34" charset="0"/>
              </a:rPr>
              <a:t> (</a:t>
            </a:r>
            <a:r>
              <a:rPr lang="en-US" sz="1600" b="1" kern="0" dirty="0" err="1">
                <a:solidFill>
                  <a:srgbClr val="C00000"/>
                </a:solidFill>
                <a:latin typeface="Arial" panose="020B0604020202020204" pitchFamily="34" charset="0"/>
                <a:cs typeface="Arial" panose="020B0604020202020204" pitchFamily="34" charset="0"/>
              </a:rPr>
              <a:t>Luật</a:t>
            </a:r>
            <a:r>
              <a:rPr lang="en-US" sz="1600" b="1" kern="0" dirty="0">
                <a:solidFill>
                  <a:srgbClr val="C00000"/>
                </a:solidFill>
                <a:latin typeface="Arial" panose="020B0604020202020204" pitchFamily="34" charset="0"/>
                <a:cs typeface="Arial" panose="020B0604020202020204" pitchFamily="34" charset="0"/>
              </a:rPr>
              <a:t> 15/2023/</a:t>
            </a:r>
            <a:r>
              <a:rPr lang="en-US" sz="1600" b="1" kern="0" dirty="0" err="1">
                <a:solidFill>
                  <a:srgbClr val="C00000"/>
                </a:solidFill>
                <a:latin typeface="Arial" panose="020B0604020202020204" pitchFamily="34" charset="0"/>
                <a:cs typeface="Arial" panose="020B0604020202020204" pitchFamily="34" charset="0"/>
              </a:rPr>
              <a:t>QH15</a:t>
            </a:r>
            <a:r>
              <a:rPr lang="en-US" sz="1600" b="1" kern="0" dirty="0">
                <a:solidFill>
                  <a:srgbClr val="C00000"/>
                </a:solidFill>
                <a:latin typeface="Arial" panose="020B0604020202020204" pitchFamily="34" charset="0"/>
                <a:cs typeface="Arial" panose="020B0604020202020204" pitchFamily="34" charset="0"/>
              </a:rPr>
              <a:t>)</a:t>
            </a:r>
          </a:p>
          <a:p>
            <a:pPr algn="ctr" eaLnBrk="1" fontAlgn="auto" hangingPunct="1">
              <a:spcBef>
                <a:spcPts val="600"/>
              </a:spcBef>
              <a:spcAft>
                <a:spcPts val="0"/>
              </a:spcAft>
              <a:defRPr/>
            </a:pPr>
            <a:r>
              <a:rPr lang="en-US" sz="1400" b="1" kern="0" dirty="0" err="1" smtClean="0">
                <a:solidFill>
                  <a:schemeClr val="tx2">
                    <a:lumMod val="75000"/>
                  </a:schemeClr>
                </a:solidFill>
                <a:latin typeface="Arial" panose="020B0604020202020204" pitchFamily="34" charset="0"/>
                <a:cs typeface="Arial" panose="020B0604020202020204" pitchFamily="34" charset="0"/>
              </a:rPr>
              <a:t>Quy</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định</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về</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cập</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nhật</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kiến</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thức</a:t>
            </a:r>
            <a:r>
              <a:rPr lang="en-US" sz="1400" b="1" kern="0" dirty="0" smtClean="0">
                <a:solidFill>
                  <a:schemeClr val="tx2">
                    <a:lumMod val="75000"/>
                  </a:schemeClr>
                </a:solidFill>
                <a:latin typeface="Arial" panose="020B0604020202020204" pitchFamily="34" charset="0"/>
                <a:cs typeface="Arial" panose="020B0604020202020204" pitchFamily="34" charset="0"/>
              </a:rPr>
              <a:t> y </a:t>
            </a:r>
            <a:r>
              <a:rPr lang="en-US" sz="1400" b="1" kern="0" dirty="0" err="1" smtClean="0">
                <a:solidFill>
                  <a:schemeClr val="tx2">
                    <a:lumMod val="75000"/>
                  </a:schemeClr>
                </a:solidFill>
                <a:latin typeface="Arial" panose="020B0604020202020204" pitchFamily="34" charset="0"/>
                <a:cs typeface="Arial" panose="020B0604020202020204" pitchFamily="34" charset="0"/>
              </a:rPr>
              <a:t>khoa</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liên</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tục</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trong</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khám</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bệnh</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chữa</a:t>
            </a:r>
            <a:r>
              <a:rPr lang="en-US" sz="1400" b="1" kern="0" dirty="0" smtClean="0">
                <a:solidFill>
                  <a:schemeClr val="tx2">
                    <a:lumMod val="75000"/>
                  </a:schemeClr>
                </a:solidFill>
                <a:latin typeface="Arial" panose="020B0604020202020204" pitchFamily="34" charset="0"/>
                <a:cs typeface="Arial" panose="020B0604020202020204" pitchFamily="34" charset="0"/>
              </a:rPr>
              <a:t> </a:t>
            </a:r>
            <a:r>
              <a:rPr lang="en-US" sz="1400" b="1" kern="0" dirty="0" err="1" smtClean="0">
                <a:solidFill>
                  <a:schemeClr val="tx2">
                    <a:lumMod val="75000"/>
                  </a:schemeClr>
                </a:solidFill>
                <a:latin typeface="Arial" panose="020B0604020202020204" pitchFamily="34" charset="0"/>
                <a:cs typeface="Arial" panose="020B0604020202020204" pitchFamily="34" charset="0"/>
              </a:rPr>
              <a:t>bệnh</a:t>
            </a:r>
            <a:endParaRPr lang="en-US" sz="1400" b="1" kern="0" dirty="0" smtClean="0">
              <a:solidFill>
                <a:schemeClr val="tx2">
                  <a:lumMod val="75000"/>
                </a:schemeClr>
              </a:solidFill>
              <a:latin typeface="Arial" panose="020B0604020202020204" pitchFamily="34" charset="0"/>
              <a:cs typeface="Arial" panose="020B0604020202020204" pitchFamily="34" charset="0"/>
            </a:endParaRPr>
          </a:p>
        </p:txBody>
      </p:sp>
      <p:sp>
        <p:nvSpPr>
          <p:cNvPr id="5" name="Rectangle 4"/>
          <p:cNvSpPr/>
          <p:nvPr/>
        </p:nvSpPr>
        <p:spPr>
          <a:xfrm>
            <a:off x="191640" y="1105874"/>
            <a:ext cx="2169926" cy="3545161"/>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endParaRPr lang="en-US" sz="1500" b="1" dirty="0" smtClean="0">
              <a:solidFill>
                <a:srgbClr val="C00000"/>
              </a:solidFill>
              <a:latin typeface="Arial" panose="020B0604020202020204" pitchFamily="34" charset="0"/>
              <a:cs typeface="Arial" panose="020B0604020202020204" pitchFamily="34" charset="0"/>
            </a:endParaRPr>
          </a:p>
          <a:p>
            <a:pPr algn="just"/>
            <a:r>
              <a:rPr lang="en-US" sz="1500" b="1" dirty="0" err="1" smtClean="0">
                <a:solidFill>
                  <a:srgbClr val="C00000"/>
                </a:solidFill>
                <a:latin typeface="Arial" panose="020B0604020202020204" pitchFamily="34" charset="0"/>
                <a:cs typeface="Arial" panose="020B0604020202020204" pitchFamily="34" charset="0"/>
              </a:rPr>
              <a:t>Khái</a:t>
            </a:r>
            <a:r>
              <a:rPr lang="en-US" sz="1500" b="1" dirty="0" smtClean="0">
                <a:solidFill>
                  <a:srgbClr val="C00000"/>
                </a:solidFill>
                <a:latin typeface="Arial" panose="020B0604020202020204" pitchFamily="34" charset="0"/>
                <a:cs typeface="Arial" panose="020B0604020202020204" pitchFamily="34" charset="0"/>
              </a:rPr>
              <a:t> </a:t>
            </a:r>
            <a:r>
              <a:rPr lang="en-US" sz="1500" b="1" dirty="0" err="1" smtClean="0">
                <a:solidFill>
                  <a:srgbClr val="C00000"/>
                </a:solidFill>
                <a:latin typeface="Arial" panose="020B0604020202020204" pitchFamily="34" charset="0"/>
                <a:cs typeface="Arial" panose="020B0604020202020204" pitchFamily="34" charset="0"/>
              </a:rPr>
              <a:t>niệm</a:t>
            </a:r>
            <a:r>
              <a:rPr lang="en-US" sz="1500" b="1" dirty="0" smtClean="0">
                <a:solidFill>
                  <a:srgbClr val="C00000"/>
                </a:solidFill>
                <a:latin typeface="Arial" panose="020B0604020202020204" pitchFamily="34" charset="0"/>
                <a:cs typeface="Arial" panose="020B0604020202020204" pitchFamily="34" charset="0"/>
              </a:rPr>
              <a:t>:</a:t>
            </a:r>
          </a:p>
          <a:p>
            <a:pPr algn="just"/>
            <a:r>
              <a:rPr lang="en-US" sz="1500" b="1" i="1" dirty="0" err="1" smtClean="0">
                <a:solidFill>
                  <a:schemeClr val="tx2">
                    <a:lumMod val="75000"/>
                  </a:schemeClr>
                </a:solidFill>
                <a:latin typeface="Arial" panose="020B0604020202020204" pitchFamily="34" charset="0"/>
                <a:cs typeface="Arial" panose="020B0604020202020204" pitchFamily="34" charset="0"/>
              </a:rPr>
              <a:t>Cập</a:t>
            </a:r>
            <a:r>
              <a:rPr lang="en-US" sz="1500" b="1" i="1" dirty="0" smtClean="0">
                <a:solidFill>
                  <a:schemeClr val="tx2">
                    <a:lumMod val="75000"/>
                  </a:schemeClr>
                </a:solidFill>
                <a:latin typeface="Arial" panose="020B0604020202020204" pitchFamily="34" charset="0"/>
                <a:cs typeface="Arial" panose="020B0604020202020204" pitchFamily="34" charset="0"/>
              </a:rPr>
              <a:t> </a:t>
            </a:r>
            <a:r>
              <a:rPr lang="en-US" sz="1500" b="1" i="1" dirty="0" err="1" smtClean="0">
                <a:solidFill>
                  <a:schemeClr val="tx2">
                    <a:lumMod val="75000"/>
                  </a:schemeClr>
                </a:solidFill>
                <a:latin typeface="Arial" panose="020B0604020202020204" pitchFamily="34" charset="0"/>
                <a:cs typeface="Arial" panose="020B0604020202020204" pitchFamily="34" charset="0"/>
              </a:rPr>
              <a:t>nhật</a:t>
            </a:r>
            <a:r>
              <a:rPr lang="en-US" sz="1500" b="1" i="1" dirty="0" smtClean="0">
                <a:solidFill>
                  <a:schemeClr val="tx2">
                    <a:lumMod val="75000"/>
                  </a:schemeClr>
                </a:solidFill>
                <a:latin typeface="Arial" panose="020B0604020202020204" pitchFamily="34" charset="0"/>
                <a:cs typeface="Arial" panose="020B0604020202020204" pitchFamily="34" charset="0"/>
              </a:rPr>
              <a:t> </a:t>
            </a:r>
            <a:r>
              <a:rPr lang="en-US" sz="1500" b="1" i="1" dirty="0" err="1" smtClean="0">
                <a:solidFill>
                  <a:schemeClr val="tx2">
                    <a:lumMod val="75000"/>
                  </a:schemeClr>
                </a:solidFill>
                <a:latin typeface="Arial" panose="020B0604020202020204" pitchFamily="34" charset="0"/>
                <a:cs typeface="Arial" panose="020B0604020202020204" pitchFamily="34" charset="0"/>
              </a:rPr>
              <a:t>kiến</a:t>
            </a:r>
            <a:r>
              <a:rPr lang="en-US" sz="1500" b="1" i="1" dirty="0" smtClean="0">
                <a:solidFill>
                  <a:schemeClr val="tx2">
                    <a:lumMod val="75000"/>
                  </a:schemeClr>
                </a:solidFill>
                <a:latin typeface="Arial" panose="020B0604020202020204" pitchFamily="34" charset="0"/>
                <a:cs typeface="Arial" panose="020B0604020202020204" pitchFamily="34" charset="0"/>
              </a:rPr>
              <a:t> </a:t>
            </a:r>
            <a:r>
              <a:rPr lang="en-US" sz="1500" b="1" i="1" dirty="0" err="1" smtClean="0">
                <a:solidFill>
                  <a:schemeClr val="tx2">
                    <a:lumMod val="75000"/>
                  </a:schemeClr>
                </a:solidFill>
                <a:latin typeface="Arial" panose="020B0604020202020204" pitchFamily="34" charset="0"/>
                <a:cs typeface="Arial" panose="020B0604020202020204" pitchFamily="34" charset="0"/>
              </a:rPr>
              <a:t>thức</a:t>
            </a:r>
            <a:r>
              <a:rPr lang="en-US" sz="1500" b="1" i="1" dirty="0" smtClean="0">
                <a:solidFill>
                  <a:schemeClr val="tx2">
                    <a:lumMod val="75000"/>
                  </a:schemeClr>
                </a:solidFill>
                <a:latin typeface="Arial" panose="020B0604020202020204" pitchFamily="34" charset="0"/>
                <a:cs typeface="Arial" panose="020B0604020202020204" pitchFamily="34" charset="0"/>
              </a:rPr>
              <a:t> y </a:t>
            </a:r>
            <a:r>
              <a:rPr lang="en-US" sz="1500" b="1" i="1" dirty="0" err="1" smtClean="0">
                <a:solidFill>
                  <a:schemeClr val="tx2">
                    <a:lumMod val="75000"/>
                  </a:schemeClr>
                </a:solidFill>
                <a:latin typeface="Arial" panose="020B0604020202020204" pitchFamily="34" charset="0"/>
                <a:cs typeface="Arial" panose="020B0604020202020204" pitchFamily="34" charset="0"/>
              </a:rPr>
              <a:t>khoa</a:t>
            </a:r>
            <a:r>
              <a:rPr lang="en-US" sz="1500" b="1" i="1" dirty="0" smtClean="0">
                <a:solidFill>
                  <a:schemeClr val="tx2">
                    <a:lumMod val="75000"/>
                  </a:schemeClr>
                </a:solidFill>
                <a:latin typeface="Arial" panose="020B0604020202020204" pitchFamily="34" charset="0"/>
                <a:cs typeface="Arial" panose="020B0604020202020204" pitchFamily="34" charset="0"/>
              </a:rPr>
              <a:t> </a:t>
            </a:r>
            <a:r>
              <a:rPr lang="en-US" sz="1500" b="1" i="1" dirty="0" err="1" smtClean="0">
                <a:solidFill>
                  <a:schemeClr val="tx2">
                    <a:lumMod val="75000"/>
                  </a:schemeClr>
                </a:solidFill>
                <a:latin typeface="Arial" panose="020B0604020202020204" pitchFamily="34" charset="0"/>
                <a:cs typeface="Arial" panose="020B0604020202020204" pitchFamily="34" charset="0"/>
              </a:rPr>
              <a:t>liên</a:t>
            </a:r>
            <a:r>
              <a:rPr lang="en-US" sz="1500" b="1" i="1" dirty="0" smtClean="0">
                <a:solidFill>
                  <a:schemeClr val="tx2">
                    <a:lumMod val="75000"/>
                  </a:schemeClr>
                </a:solidFill>
                <a:latin typeface="Arial" panose="020B0604020202020204" pitchFamily="34" charset="0"/>
                <a:cs typeface="Arial" panose="020B0604020202020204" pitchFamily="34" charset="0"/>
              </a:rPr>
              <a:t> </a:t>
            </a:r>
            <a:r>
              <a:rPr lang="en-US" sz="1500" b="1" i="1" dirty="0" err="1" smtClean="0">
                <a:solidFill>
                  <a:schemeClr val="tx2">
                    <a:lumMod val="75000"/>
                  </a:schemeClr>
                </a:solidFill>
                <a:latin typeface="Arial" panose="020B0604020202020204" pitchFamily="34" charset="0"/>
                <a:cs typeface="Arial" panose="020B0604020202020204" pitchFamily="34" charset="0"/>
              </a:rPr>
              <a:t>tục</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là</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việc</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bổ</a:t>
            </a:r>
            <a:r>
              <a:rPr lang="en-US" sz="1500" dirty="0" smtClean="0">
                <a:solidFill>
                  <a:schemeClr val="tx1"/>
                </a:solidFill>
                <a:latin typeface="Arial" panose="020B0604020202020204" pitchFamily="34" charset="0"/>
                <a:cs typeface="Arial" panose="020B0604020202020204" pitchFamily="34" charset="0"/>
              </a:rPr>
              <a:t> sung </a:t>
            </a:r>
            <a:r>
              <a:rPr lang="en-US" sz="1500" dirty="0" err="1" smtClean="0">
                <a:solidFill>
                  <a:schemeClr val="tx1"/>
                </a:solidFill>
                <a:latin typeface="Arial" panose="020B0604020202020204" pitchFamily="34" charset="0"/>
                <a:cs typeface="Arial" panose="020B0604020202020204" pitchFamily="34" charset="0"/>
              </a:rPr>
              <a:t>kiến</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thức</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kỹ</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năng</a:t>
            </a:r>
            <a:r>
              <a:rPr lang="en-US" sz="1500" dirty="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về</a:t>
            </a:r>
            <a:r>
              <a:rPr lang="en-US" sz="1500" dirty="0" smtClean="0">
                <a:solidFill>
                  <a:schemeClr val="tx1"/>
                </a:solidFill>
                <a:latin typeface="Arial" panose="020B0604020202020204" pitchFamily="34" charset="0"/>
                <a:cs typeface="Arial" panose="020B0604020202020204" pitchFamily="34" charset="0"/>
              </a:rPr>
              <a:t> y </a:t>
            </a:r>
            <a:r>
              <a:rPr lang="en-US" sz="1500" dirty="0" err="1" smtClean="0">
                <a:solidFill>
                  <a:schemeClr val="tx1"/>
                </a:solidFill>
                <a:latin typeface="Arial" panose="020B0604020202020204" pitchFamily="34" charset="0"/>
                <a:cs typeface="Arial" panose="020B0604020202020204" pitchFamily="34" charset="0"/>
              </a:rPr>
              <a:t>khoa</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phù</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hợp</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với</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phạm</a:t>
            </a:r>
            <a:r>
              <a:rPr lang="en-US" sz="1500" dirty="0" smtClean="0">
                <a:solidFill>
                  <a:schemeClr val="tx1"/>
                </a:solidFill>
                <a:latin typeface="Arial" panose="020B0604020202020204" pitchFamily="34" charset="0"/>
                <a:cs typeface="Arial" panose="020B0604020202020204" pitchFamily="34" charset="0"/>
              </a:rPr>
              <a:t> vi </a:t>
            </a:r>
            <a:r>
              <a:rPr lang="en-US" sz="1500" dirty="0" err="1" smtClean="0">
                <a:solidFill>
                  <a:schemeClr val="tx1"/>
                </a:solidFill>
                <a:latin typeface="Arial" panose="020B0604020202020204" pitchFamily="34" charset="0"/>
                <a:cs typeface="Arial" panose="020B0604020202020204" pitchFamily="34" charset="0"/>
              </a:rPr>
              <a:t>hành</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nghề</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theo</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quy</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định</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của</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Bộ</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trưởng</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BYT</a:t>
            </a:r>
            <a:endParaRPr lang="en-US" sz="1500" dirty="0" smtClean="0">
              <a:solidFill>
                <a:schemeClr val="tx1"/>
              </a:solidFill>
              <a:latin typeface="Arial" panose="020B0604020202020204" pitchFamily="34" charset="0"/>
              <a:cs typeface="Arial" panose="020B0604020202020204" pitchFamily="34" charset="0"/>
            </a:endParaRPr>
          </a:p>
          <a:p>
            <a:pPr algn="just"/>
            <a:endParaRPr lang="en-US" sz="1500" dirty="0" smtClean="0">
              <a:solidFill>
                <a:schemeClr val="tx1"/>
              </a:solidFill>
              <a:latin typeface="Arial" panose="020B0604020202020204" pitchFamily="34" charset="0"/>
              <a:cs typeface="Arial" panose="020B0604020202020204" pitchFamily="34" charset="0"/>
            </a:endParaRPr>
          </a:p>
          <a:p>
            <a:pPr algn="just"/>
            <a:endParaRPr lang="en-US" sz="1500" dirty="0" smtClean="0">
              <a:solidFill>
                <a:schemeClr val="tx1"/>
              </a:solidFill>
              <a:latin typeface="Arial" panose="020B0604020202020204" pitchFamily="34" charset="0"/>
              <a:cs typeface="Arial" panose="020B0604020202020204" pitchFamily="34" charset="0"/>
            </a:endParaRPr>
          </a:p>
          <a:p>
            <a:pPr algn="just"/>
            <a:endParaRPr lang="en-US" sz="1500" dirty="0" smtClean="0">
              <a:solidFill>
                <a:schemeClr val="tx1"/>
              </a:solidFill>
              <a:latin typeface="Arial" panose="020B0604020202020204" pitchFamily="34" charset="0"/>
              <a:cs typeface="Arial" panose="020B0604020202020204" pitchFamily="34" charset="0"/>
            </a:endParaRPr>
          </a:p>
          <a:p>
            <a:pPr algn="just"/>
            <a:endParaRPr lang="en-US" sz="1500" dirty="0">
              <a:solidFill>
                <a:schemeClr val="tx1"/>
              </a:solidFill>
              <a:latin typeface="Arial" panose="020B0604020202020204" pitchFamily="34" charset="0"/>
              <a:cs typeface="Arial" panose="020B0604020202020204" pitchFamily="34" charset="0"/>
            </a:endParaRPr>
          </a:p>
          <a:p>
            <a:pPr algn="just"/>
            <a:endParaRPr lang="en-US" sz="1500" dirty="0" smtClean="0">
              <a:solidFill>
                <a:schemeClr val="tx1"/>
              </a:solidFill>
              <a:latin typeface="Arial" panose="020B0604020202020204" pitchFamily="34" charset="0"/>
              <a:cs typeface="Arial" panose="020B0604020202020204" pitchFamily="34" charset="0"/>
            </a:endParaRPr>
          </a:p>
          <a:p>
            <a:pPr algn="just"/>
            <a:r>
              <a:rPr lang="en-US" sz="1500" b="1" dirty="0" smtClean="0">
                <a:solidFill>
                  <a:schemeClr val="tx1"/>
                </a:solidFill>
                <a:latin typeface="Arial" panose="020B0604020202020204" pitchFamily="34" charset="0"/>
                <a:cs typeface="Arial" panose="020B0604020202020204" pitchFamily="34" charset="0"/>
              </a:rPr>
              <a:t>(</a:t>
            </a:r>
            <a:r>
              <a:rPr lang="en-US" sz="1500" b="1" dirty="0" err="1" smtClean="0">
                <a:solidFill>
                  <a:schemeClr val="tx1"/>
                </a:solidFill>
                <a:latin typeface="Arial" panose="020B0604020202020204" pitchFamily="34" charset="0"/>
                <a:cs typeface="Arial" panose="020B0604020202020204" pitchFamily="34" charset="0"/>
              </a:rPr>
              <a:t>Khoản</a:t>
            </a:r>
            <a:r>
              <a:rPr lang="en-US" sz="1500" b="1" dirty="0" smtClean="0">
                <a:solidFill>
                  <a:schemeClr val="tx1"/>
                </a:solidFill>
                <a:latin typeface="Arial" panose="020B0604020202020204" pitchFamily="34" charset="0"/>
                <a:cs typeface="Arial" panose="020B0604020202020204" pitchFamily="34" charset="0"/>
              </a:rPr>
              <a:t> 14 – </a:t>
            </a:r>
            <a:r>
              <a:rPr lang="en-US" sz="1500" b="1" dirty="0" err="1" smtClean="0">
                <a:solidFill>
                  <a:schemeClr val="tx1"/>
                </a:solidFill>
                <a:latin typeface="Arial" panose="020B0604020202020204" pitchFamily="34" charset="0"/>
                <a:cs typeface="Arial" panose="020B0604020202020204" pitchFamily="34" charset="0"/>
              </a:rPr>
              <a:t>Điều</a:t>
            </a:r>
            <a:r>
              <a:rPr lang="en-US" sz="1500" b="1" dirty="0" smtClean="0">
                <a:solidFill>
                  <a:schemeClr val="tx1"/>
                </a:solidFill>
                <a:latin typeface="Arial" panose="020B0604020202020204" pitchFamily="34" charset="0"/>
                <a:cs typeface="Arial" panose="020B0604020202020204" pitchFamily="34" charset="0"/>
              </a:rPr>
              <a:t> 2)</a:t>
            </a:r>
          </a:p>
          <a:p>
            <a:pPr algn="just"/>
            <a:endParaRPr lang="en-US" sz="1200" b="1" dirty="0">
              <a:solidFill>
                <a:schemeClr val="tx1"/>
              </a:solidFill>
              <a:latin typeface="Arial" panose="020B0604020202020204" pitchFamily="34" charset="0"/>
              <a:cs typeface="Arial" panose="020B0604020202020204" pitchFamily="34" charset="0"/>
            </a:endParaRPr>
          </a:p>
          <a:p>
            <a:pPr algn="just"/>
            <a:endParaRPr lang="en-US" sz="1200" b="1" dirty="0" smtClean="0">
              <a:solidFill>
                <a:schemeClr val="tx1"/>
              </a:solidFill>
              <a:latin typeface="Arial" panose="020B0604020202020204" pitchFamily="34" charset="0"/>
              <a:cs typeface="Arial" panose="020B0604020202020204" pitchFamily="34" charset="0"/>
            </a:endParaRPr>
          </a:p>
          <a:p>
            <a:pPr algn="just"/>
            <a:endParaRPr lang="en-US" sz="1200" b="1" dirty="0">
              <a:solidFill>
                <a:schemeClr val="tx1"/>
              </a:solidFill>
              <a:latin typeface="Arial" panose="020B0604020202020204" pitchFamily="34" charset="0"/>
              <a:cs typeface="Arial" panose="020B0604020202020204" pitchFamily="34" charset="0"/>
            </a:endParaRPr>
          </a:p>
        </p:txBody>
      </p:sp>
      <p:sp>
        <p:nvSpPr>
          <p:cNvPr id="7" name="Rectangle 6"/>
          <p:cNvSpPr/>
          <p:nvPr/>
        </p:nvSpPr>
        <p:spPr>
          <a:xfrm>
            <a:off x="2621291" y="1139395"/>
            <a:ext cx="2092055" cy="351164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500" b="1" dirty="0" err="1">
                <a:solidFill>
                  <a:srgbClr val="C00000"/>
                </a:solidFill>
                <a:latin typeface="Arial" panose="020B0604020202020204" pitchFamily="34" charset="0"/>
                <a:cs typeface="Arial" panose="020B0604020202020204" pitchFamily="34" charset="0"/>
              </a:rPr>
              <a:t>Đối</a:t>
            </a:r>
            <a:r>
              <a:rPr lang="en-US" sz="1500" b="1" dirty="0">
                <a:solidFill>
                  <a:srgbClr val="C00000"/>
                </a:solidFill>
                <a:latin typeface="Arial" panose="020B0604020202020204" pitchFamily="34" charset="0"/>
                <a:cs typeface="Arial" panose="020B0604020202020204" pitchFamily="34" charset="0"/>
              </a:rPr>
              <a:t> </a:t>
            </a:r>
            <a:r>
              <a:rPr lang="en-US" sz="1500" b="1" dirty="0" err="1">
                <a:solidFill>
                  <a:srgbClr val="C00000"/>
                </a:solidFill>
                <a:latin typeface="Arial" panose="020B0604020202020204" pitchFamily="34" charset="0"/>
                <a:cs typeface="Arial" panose="020B0604020202020204" pitchFamily="34" charset="0"/>
              </a:rPr>
              <a:t>tượng</a:t>
            </a:r>
            <a:r>
              <a:rPr lang="en-US" sz="1500" dirty="0">
                <a:solidFill>
                  <a:srgbClr val="C00000"/>
                </a:solidFill>
                <a:latin typeface="Arial" panose="020B0604020202020204" pitchFamily="34" charset="0"/>
                <a:cs typeface="Arial" panose="020B0604020202020204" pitchFamily="34" charset="0"/>
              </a:rPr>
              <a:t> </a:t>
            </a:r>
            <a:r>
              <a:rPr lang="en-US" sz="1500" dirty="0">
                <a:solidFill>
                  <a:schemeClr val="tx1"/>
                </a:solidFill>
                <a:latin typeface="Arial" panose="020B0604020202020204" pitchFamily="34" charset="0"/>
                <a:cs typeface="Arial" panose="020B0604020202020204" pitchFamily="34" charset="0"/>
              </a:rPr>
              <a:t>(08 </a:t>
            </a:r>
            <a:r>
              <a:rPr lang="en-US" sz="1500" dirty="0" err="1">
                <a:solidFill>
                  <a:schemeClr val="tx1"/>
                </a:solidFill>
                <a:latin typeface="Arial" panose="020B0604020202020204" pitchFamily="34" charset="0"/>
                <a:cs typeface="Arial" panose="020B0604020202020204" pitchFamily="34" charset="0"/>
              </a:rPr>
              <a:t>chức</a:t>
            </a:r>
            <a:r>
              <a:rPr lang="en-US" sz="1500" dirty="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danh</a:t>
            </a:r>
            <a:r>
              <a:rPr lang="en-US" sz="1500" dirty="0">
                <a:solidFill>
                  <a:schemeClr val="tx1"/>
                </a:solidFill>
                <a:latin typeface="Arial" panose="020B0604020202020204" pitchFamily="34" charset="0"/>
                <a:cs typeface="Arial" panose="020B0604020202020204" pitchFamily="34" charset="0"/>
              </a:rPr>
              <a:t>) </a:t>
            </a:r>
            <a:endParaRPr lang="en-US" sz="1500" dirty="0" smtClean="0">
              <a:solidFill>
                <a:schemeClr val="tx1"/>
              </a:solidFill>
              <a:latin typeface="Arial" panose="020B0604020202020204" pitchFamily="34" charset="0"/>
              <a:cs typeface="Arial" panose="020B0604020202020204" pitchFamily="34" charset="0"/>
            </a:endParaRPr>
          </a:p>
          <a:p>
            <a:pPr algn="just"/>
            <a:r>
              <a:rPr lang="en-US" sz="1500" dirty="0" smtClean="0">
                <a:solidFill>
                  <a:schemeClr val="tx1"/>
                </a:solidFill>
                <a:latin typeface="Arial" panose="020B0604020202020204" pitchFamily="34" charset="0"/>
                <a:cs typeface="Arial" panose="020B0604020202020204" pitchFamily="34" charset="0"/>
              </a:rPr>
              <a:t>1. </a:t>
            </a:r>
            <a:r>
              <a:rPr lang="en-US" sz="1500" dirty="0" err="1" smtClean="0">
                <a:solidFill>
                  <a:schemeClr val="tx1"/>
                </a:solidFill>
                <a:latin typeface="Arial" panose="020B0604020202020204" pitchFamily="34" charset="0"/>
                <a:cs typeface="Arial" panose="020B0604020202020204" pitchFamily="34" charset="0"/>
              </a:rPr>
              <a:t>Bác</a:t>
            </a:r>
            <a:r>
              <a:rPr lang="en-US" sz="1500" dirty="0" smtClean="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sỹ</a:t>
            </a:r>
            <a:r>
              <a:rPr lang="en-US" sz="1500" dirty="0">
                <a:solidFill>
                  <a:schemeClr val="tx1"/>
                </a:solidFill>
                <a:latin typeface="Arial" panose="020B0604020202020204" pitchFamily="34" charset="0"/>
                <a:cs typeface="Arial" panose="020B0604020202020204" pitchFamily="34" charset="0"/>
              </a:rPr>
              <a:t>, </a:t>
            </a:r>
          </a:p>
          <a:p>
            <a:pPr algn="just"/>
            <a:r>
              <a:rPr lang="en-US" sz="1500" dirty="0" smtClean="0">
                <a:solidFill>
                  <a:schemeClr val="tx1"/>
                </a:solidFill>
                <a:latin typeface="Arial" panose="020B0604020202020204" pitchFamily="34" charset="0"/>
                <a:cs typeface="Arial" panose="020B0604020202020204" pitchFamily="34" charset="0"/>
              </a:rPr>
              <a:t>2. Y </a:t>
            </a:r>
            <a:r>
              <a:rPr lang="en-US" sz="1500" dirty="0" err="1" smtClean="0">
                <a:solidFill>
                  <a:schemeClr val="tx1"/>
                </a:solidFill>
                <a:latin typeface="Arial" panose="020B0604020202020204" pitchFamily="34" charset="0"/>
                <a:cs typeface="Arial" panose="020B0604020202020204" pitchFamily="34" charset="0"/>
              </a:rPr>
              <a:t>sỹ</a:t>
            </a:r>
            <a:r>
              <a:rPr lang="en-US" sz="1500" dirty="0">
                <a:solidFill>
                  <a:schemeClr val="tx1"/>
                </a:solidFill>
                <a:latin typeface="Arial" panose="020B0604020202020204" pitchFamily="34" charset="0"/>
                <a:cs typeface="Arial" panose="020B0604020202020204" pitchFamily="34" charset="0"/>
              </a:rPr>
              <a:t>, </a:t>
            </a:r>
            <a:endParaRPr lang="en-US" sz="1500" dirty="0" smtClean="0">
              <a:solidFill>
                <a:schemeClr val="tx1"/>
              </a:solidFill>
              <a:latin typeface="Arial" panose="020B0604020202020204" pitchFamily="34" charset="0"/>
              <a:cs typeface="Arial" panose="020B0604020202020204" pitchFamily="34" charset="0"/>
            </a:endParaRPr>
          </a:p>
          <a:p>
            <a:pPr algn="just"/>
            <a:r>
              <a:rPr lang="en-US" sz="1500" dirty="0" smtClean="0">
                <a:solidFill>
                  <a:schemeClr val="tx1"/>
                </a:solidFill>
                <a:latin typeface="Arial" panose="020B0604020202020204" pitchFamily="34" charset="0"/>
                <a:cs typeface="Arial" panose="020B0604020202020204" pitchFamily="34" charset="0"/>
              </a:rPr>
              <a:t>3. </a:t>
            </a:r>
            <a:r>
              <a:rPr lang="en-US" sz="1500" dirty="0" err="1" smtClean="0">
                <a:solidFill>
                  <a:schemeClr val="tx1"/>
                </a:solidFill>
                <a:latin typeface="Arial" panose="020B0604020202020204" pitchFamily="34" charset="0"/>
                <a:cs typeface="Arial" panose="020B0604020202020204" pitchFamily="34" charset="0"/>
              </a:rPr>
              <a:t>Điều</a:t>
            </a:r>
            <a:r>
              <a:rPr lang="en-US" sz="1500" dirty="0" smtClean="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dưỡng</a:t>
            </a:r>
            <a:r>
              <a:rPr lang="en-US" sz="1500" dirty="0">
                <a:solidFill>
                  <a:schemeClr val="tx1"/>
                </a:solidFill>
                <a:latin typeface="Arial" panose="020B0604020202020204" pitchFamily="34" charset="0"/>
                <a:cs typeface="Arial" panose="020B0604020202020204" pitchFamily="34" charset="0"/>
              </a:rPr>
              <a:t>, </a:t>
            </a:r>
          </a:p>
          <a:p>
            <a:pPr algn="just"/>
            <a:r>
              <a:rPr lang="en-US" sz="1500" dirty="0" smtClean="0">
                <a:solidFill>
                  <a:schemeClr val="tx1"/>
                </a:solidFill>
                <a:latin typeface="Arial" panose="020B0604020202020204" pitchFamily="34" charset="0"/>
                <a:cs typeface="Arial" panose="020B0604020202020204" pitchFamily="34" charset="0"/>
              </a:rPr>
              <a:t>4. </a:t>
            </a:r>
            <a:r>
              <a:rPr lang="en-US" sz="1500" dirty="0" err="1" smtClean="0">
                <a:solidFill>
                  <a:schemeClr val="tx1"/>
                </a:solidFill>
                <a:latin typeface="Arial" panose="020B0604020202020204" pitchFamily="34" charset="0"/>
                <a:cs typeface="Arial" panose="020B0604020202020204" pitchFamily="34" charset="0"/>
              </a:rPr>
              <a:t>Hộ</a:t>
            </a:r>
            <a:r>
              <a:rPr lang="en-US" sz="1500" dirty="0" smtClean="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sinh</a:t>
            </a:r>
            <a:r>
              <a:rPr lang="en-US" sz="1500" dirty="0">
                <a:solidFill>
                  <a:schemeClr val="tx1"/>
                </a:solidFill>
                <a:latin typeface="Arial" panose="020B0604020202020204" pitchFamily="34" charset="0"/>
                <a:cs typeface="Arial" panose="020B0604020202020204" pitchFamily="34" charset="0"/>
              </a:rPr>
              <a:t>, </a:t>
            </a:r>
          </a:p>
          <a:p>
            <a:pPr algn="just"/>
            <a:r>
              <a:rPr lang="en-US" sz="1500" dirty="0" smtClean="0">
                <a:solidFill>
                  <a:schemeClr val="tx1"/>
                </a:solidFill>
                <a:latin typeface="Arial" panose="020B0604020202020204" pitchFamily="34" charset="0"/>
                <a:cs typeface="Arial" panose="020B0604020202020204" pitchFamily="34" charset="0"/>
              </a:rPr>
              <a:t>5. </a:t>
            </a:r>
            <a:r>
              <a:rPr lang="en-US" sz="1500" dirty="0" err="1" smtClean="0">
                <a:solidFill>
                  <a:schemeClr val="tx1"/>
                </a:solidFill>
                <a:latin typeface="Arial" panose="020B0604020202020204" pitchFamily="34" charset="0"/>
                <a:cs typeface="Arial" panose="020B0604020202020204" pitchFamily="34" charset="0"/>
              </a:rPr>
              <a:t>Kỹ</a:t>
            </a:r>
            <a:r>
              <a:rPr lang="en-US" sz="1500" dirty="0" smtClean="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thuật</a:t>
            </a:r>
            <a:r>
              <a:rPr lang="en-US" sz="1500" dirty="0">
                <a:solidFill>
                  <a:schemeClr val="tx1"/>
                </a:solidFill>
                <a:latin typeface="Arial" panose="020B0604020202020204" pitchFamily="34" charset="0"/>
                <a:cs typeface="Arial" panose="020B0604020202020204" pitchFamily="34" charset="0"/>
              </a:rPr>
              <a:t> y, </a:t>
            </a:r>
          </a:p>
          <a:p>
            <a:pPr algn="just"/>
            <a:r>
              <a:rPr lang="en-US" sz="1500" dirty="0" smtClean="0">
                <a:solidFill>
                  <a:schemeClr val="tx1"/>
                </a:solidFill>
                <a:latin typeface="Arial" panose="020B0604020202020204" pitchFamily="34" charset="0"/>
                <a:cs typeface="Arial" panose="020B0604020202020204" pitchFamily="34" charset="0"/>
              </a:rPr>
              <a:t>6. </a:t>
            </a:r>
            <a:r>
              <a:rPr lang="en-US" sz="1500" dirty="0" err="1" smtClean="0">
                <a:solidFill>
                  <a:schemeClr val="tx1"/>
                </a:solidFill>
                <a:latin typeface="Arial" panose="020B0604020202020204" pitchFamily="34" charset="0"/>
                <a:cs typeface="Arial" panose="020B0604020202020204" pitchFamily="34" charset="0"/>
              </a:rPr>
              <a:t>Dinh</a:t>
            </a:r>
            <a:r>
              <a:rPr lang="en-US" sz="1500" dirty="0" smtClean="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dưỡng</a:t>
            </a:r>
            <a:r>
              <a:rPr lang="en-US" sz="1500" dirty="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lâm</a:t>
            </a:r>
            <a:r>
              <a:rPr lang="en-US" sz="1500" dirty="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sàng</a:t>
            </a:r>
            <a:r>
              <a:rPr lang="en-US" sz="1500" dirty="0">
                <a:solidFill>
                  <a:schemeClr val="tx1"/>
                </a:solidFill>
                <a:latin typeface="Arial" panose="020B0604020202020204" pitchFamily="34" charset="0"/>
                <a:cs typeface="Arial" panose="020B0604020202020204" pitchFamily="34" charset="0"/>
              </a:rPr>
              <a:t>, </a:t>
            </a:r>
          </a:p>
          <a:p>
            <a:pPr algn="just"/>
            <a:r>
              <a:rPr lang="en-US" sz="1500" dirty="0" smtClean="0">
                <a:solidFill>
                  <a:schemeClr val="tx1"/>
                </a:solidFill>
                <a:latin typeface="Arial" panose="020B0604020202020204" pitchFamily="34" charset="0"/>
                <a:cs typeface="Arial" panose="020B0604020202020204" pitchFamily="34" charset="0"/>
              </a:rPr>
              <a:t>7. </a:t>
            </a:r>
            <a:r>
              <a:rPr lang="en-US" sz="1500" dirty="0" err="1" smtClean="0">
                <a:solidFill>
                  <a:schemeClr val="tx1"/>
                </a:solidFill>
                <a:latin typeface="Arial" panose="020B0604020202020204" pitchFamily="34" charset="0"/>
                <a:cs typeface="Arial" panose="020B0604020202020204" pitchFamily="34" charset="0"/>
              </a:rPr>
              <a:t>Cấp</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cứu</a:t>
            </a:r>
            <a:r>
              <a:rPr lang="en-US" sz="1500" dirty="0" smtClean="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viên</a:t>
            </a:r>
            <a:r>
              <a:rPr lang="en-US" sz="1500" dirty="0" smtClean="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ngoại</a:t>
            </a:r>
            <a:r>
              <a:rPr lang="en-US" sz="1500" dirty="0">
                <a:solidFill>
                  <a:schemeClr val="tx1"/>
                </a:solidFill>
                <a:latin typeface="Arial" panose="020B0604020202020204" pitchFamily="34" charset="0"/>
                <a:cs typeface="Arial" panose="020B0604020202020204" pitchFamily="34" charset="0"/>
              </a:rPr>
              <a:t> </a:t>
            </a:r>
            <a:r>
              <a:rPr lang="en-US" sz="1500" dirty="0" err="1" smtClean="0">
                <a:solidFill>
                  <a:schemeClr val="tx1"/>
                </a:solidFill>
                <a:latin typeface="Arial" panose="020B0604020202020204" pitchFamily="34" charset="0"/>
                <a:cs typeface="Arial" panose="020B0604020202020204" pitchFamily="34" charset="0"/>
              </a:rPr>
              <a:t>viên</a:t>
            </a:r>
            <a:endParaRPr lang="en-US" sz="1500" dirty="0">
              <a:solidFill>
                <a:schemeClr val="tx1"/>
              </a:solidFill>
              <a:latin typeface="Arial" panose="020B0604020202020204" pitchFamily="34" charset="0"/>
              <a:cs typeface="Arial" panose="020B0604020202020204" pitchFamily="34" charset="0"/>
            </a:endParaRPr>
          </a:p>
          <a:p>
            <a:pPr algn="just"/>
            <a:r>
              <a:rPr lang="en-US" sz="1500" dirty="0" smtClean="0">
                <a:solidFill>
                  <a:schemeClr val="tx1"/>
                </a:solidFill>
                <a:latin typeface="Arial" panose="020B0604020202020204" pitchFamily="34" charset="0"/>
                <a:cs typeface="Arial" panose="020B0604020202020204" pitchFamily="34" charset="0"/>
              </a:rPr>
              <a:t>8. </a:t>
            </a:r>
            <a:r>
              <a:rPr lang="en-US" sz="1500" dirty="0" err="1" smtClean="0">
                <a:solidFill>
                  <a:schemeClr val="tx1"/>
                </a:solidFill>
                <a:latin typeface="Arial" panose="020B0604020202020204" pitchFamily="34" charset="0"/>
                <a:cs typeface="Arial" panose="020B0604020202020204" pitchFamily="34" charset="0"/>
              </a:rPr>
              <a:t>Tâm</a:t>
            </a:r>
            <a:r>
              <a:rPr lang="en-US" sz="1500" dirty="0" smtClean="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lý</a:t>
            </a:r>
            <a:r>
              <a:rPr lang="en-US" sz="1500" dirty="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lâm</a:t>
            </a:r>
            <a:r>
              <a:rPr lang="en-US" sz="1500" dirty="0">
                <a:solidFill>
                  <a:schemeClr val="tx1"/>
                </a:solidFill>
                <a:latin typeface="Arial" panose="020B0604020202020204" pitchFamily="34" charset="0"/>
                <a:cs typeface="Arial" panose="020B0604020202020204" pitchFamily="34" charset="0"/>
              </a:rPr>
              <a:t> </a:t>
            </a:r>
            <a:r>
              <a:rPr lang="en-US" sz="1500" dirty="0" err="1">
                <a:solidFill>
                  <a:schemeClr val="tx1"/>
                </a:solidFill>
                <a:latin typeface="Arial" panose="020B0604020202020204" pitchFamily="34" charset="0"/>
                <a:cs typeface="Arial" panose="020B0604020202020204" pitchFamily="34" charset="0"/>
              </a:rPr>
              <a:t>sàng</a:t>
            </a:r>
            <a:endParaRPr lang="en-US" sz="1500" dirty="0">
              <a:solidFill>
                <a:schemeClr val="tx1"/>
              </a:solidFill>
              <a:latin typeface="Arial" panose="020B0604020202020204" pitchFamily="34" charset="0"/>
              <a:cs typeface="Arial" panose="020B0604020202020204" pitchFamily="34" charset="0"/>
            </a:endParaRPr>
          </a:p>
          <a:p>
            <a:pPr algn="ctr"/>
            <a:endParaRPr lang="en-US" sz="1500" i="1" dirty="0">
              <a:solidFill>
                <a:schemeClr val="tx1"/>
              </a:solidFill>
              <a:latin typeface="Arial" panose="020B0604020202020204" pitchFamily="34" charset="0"/>
              <a:cs typeface="Arial" panose="020B0604020202020204" pitchFamily="34" charset="0"/>
            </a:endParaRPr>
          </a:p>
          <a:p>
            <a:pPr algn="ctr"/>
            <a:r>
              <a:rPr lang="en-US" sz="1500" b="1" i="1" dirty="0">
                <a:solidFill>
                  <a:schemeClr val="tx1"/>
                </a:solidFill>
                <a:latin typeface="Arial" panose="020B0604020202020204" pitchFamily="34" charset="0"/>
                <a:cs typeface="Arial" panose="020B0604020202020204" pitchFamily="34" charset="0"/>
              </a:rPr>
              <a:t>(</a:t>
            </a:r>
            <a:r>
              <a:rPr lang="en-US" sz="1500" b="1" i="1" dirty="0" err="1">
                <a:solidFill>
                  <a:schemeClr val="tx1"/>
                </a:solidFill>
                <a:latin typeface="Arial" panose="020B0604020202020204" pitchFamily="34" charset="0"/>
                <a:cs typeface="Arial" panose="020B0604020202020204" pitchFamily="34" charset="0"/>
              </a:rPr>
              <a:t>Khoản</a:t>
            </a:r>
            <a:r>
              <a:rPr lang="en-US" sz="1500" b="1" i="1" dirty="0">
                <a:solidFill>
                  <a:schemeClr val="tx1"/>
                </a:solidFill>
                <a:latin typeface="Arial" panose="020B0604020202020204" pitchFamily="34" charset="0"/>
                <a:cs typeface="Arial" panose="020B0604020202020204" pitchFamily="34" charset="0"/>
              </a:rPr>
              <a:t> 1 – </a:t>
            </a:r>
            <a:r>
              <a:rPr lang="en-US" sz="1500" b="1" i="1" dirty="0" err="1">
                <a:solidFill>
                  <a:schemeClr val="tx1"/>
                </a:solidFill>
                <a:latin typeface="Arial" panose="020B0604020202020204" pitchFamily="34" charset="0"/>
                <a:cs typeface="Arial" panose="020B0604020202020204" pitchFamily="34" charset="0"/>
              </a:rPr>
              <a:t>Điều</a:t>
            </a:r>
            <a:r>
              <a:rPr lang="en-US" sz="1500" b="1" i="1" dirty="0">
                <a:solidFill>
                  <a:schemeClr val="tx1"/>
                </a:solidFill>
                <a:latin typeface="Arial" panose="020B0604020202020204" pitchFamily="34" charset="0"/>
                <a:cs typeface="Arial" panose="020B0604020202020204" pitchFamily="34" charset="0"/>
              </a:rPr>
              <a:t> </a:t>
            </a:r>
            <a:r>
              <a:rPr lang="en-US" sz="1500" b="1" i="1" dirty="0" smtClean="0">
                <a:solidFill>
                  <a:schemeClr val="tx1"/>
                </a:solidFill>
                <a:latin typeface="Arial" panose="020B0604020202020204" pitchFamily="34" charset="0"/>
                <a:cs typeface="Arial" panose="020B0604020202020204" pitchFamily="34" charset="0"/>
              </a:rPr>
              <a:t>22</a:t>
            </a:r>
            <a:r>
              <a:rPr lang="en-US" sz="1600" b="1" i="1" dirty="0" smtClean="0">
                <a:solidFill>
                  <a:schemeClr val="tx1"/>
                </a:solidFill>
                <a:latin typeface="Arial" panose="020B0604020202020204" pitchFamily="34" charset="0"/>
                <a:cs typeface="Arial" panose="020B0604020202020204" pitchFamily="34" charset="0"/>
              </a:rPr>
              <a:t>)</a:t>
            </a:r>
            <a:endParaRPr lang="en-US" sz="1600" b="1" i="1" dirty="0">
              <a:solidFill>
                <a:schemeClr val="tx1"/>
              </a:solidFill>
              <a:latin typeface="Arial" panose="020B0604020202020204" pitchFamily="34" charset="0"/>
              <a:cs typeface="Arial" panose="020B0604020202020204" pitchFamily="34" charset="0"/>
            </a:endParaRPr>
          </a:p>
        </p:txBody>
      </p:sp>
      <p:sp>
        <p:nvSpPr>
          <p:cNvPr id="8" name="Rectangle 7"/>
          <p:cNvSpPr/>
          <p:nvPr/>
        </p:nvSpPr>
        <p:spPr>
          <a:xfrm>
            <a:off x="4987363" y="1139395"/>
            <a:ext cx="2116699" cy="351164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500" b="1" dirty="0" err="1" smtClean="0">
                <a:solidFill>
                  <a:srgbClr val="C00000"/>
                </a:solidFill>
                <a:latin typeface="Arial" panose="020B0604020202020204" pitchFamily="34" charset="0"/>
                <a:cs typeface="Arial" panose="020B0604020202020204" pitchFamily="34" charset="0"/>
              </a:rPr>
              <a:t>Hình</a:t>
            </a:r>
            <a:r>
              <a:rPr lang="en-US" sz="1500" b="1" dirty="0" smtClean="0">
                <a:solidFill>
                  <a:srgbClr val="C00000"/>
                </a:solidFill>
                <a:latin typeface="Arial" panose="020B0604020202020204" pitchFamily="34" charset="0"/>
                <a:cs typeface="Arial" panose="020B0604020202020204" pitchFamily="34" charset="0"/>
              </a:rPr>
              <a:t> </a:t>
            </a:r>
            <a:r>
              <a:rPr lang="en-US" sz="1500" b="1" dirty="0" err="1" smtClean="0">
                <a:solidFill>
                  <a:srgbClr val="C00000"/>
                </a:solidFill>
                <a:latin typeface="Arial" panose="020B0604020202020204" pitchFamily="34" charset="0"/>
                <a:cs typeface="Arial" panose="020B0604020202020204" pitchFamily="34" charset="0"/>
              </a:rPr>
              <a:t>thức</a:t>
            </a:r>
            <a:r>
              <a:rPr lang="en-US" sz="1500" b="1" dirty="0" smtClean="0">
                <a:solidFill>
                  <a:srgbClr val="C00000"/>
                </a:solidFill>
                <a:latin typeface="Arial" panose="020B0604020202020204" pitchFamily="34" charset="0"/>
                <a:cs typeface="Arial" panose="020B0604020202020204" pitchFamily="34" charset="0"/>
              </a:rPr>
              <a:t> </a:t>
            </a:r>
            <a:r>
              <a:rPr lang="en-US" sz="1500" b="1" dirty="0" err="1" smtClean="0">
                <a:solidFill>
                  <a:srgbClr val="C00000"/>
                </a:solidFill>
                <a:latin typeface="Arial" panose="020B0604020202020204" pitchFamily="34" charset="0"/>
                <a:cs typeface="Arial" panose="020B0604020202020204" pitchFamily="34" charset="0"/>
              </a:rPr>
              <a:t>cập</a:t>
            </a:r>
            <a:r>
              <a:rPr lang="en-US" sz="1500" b="1" dirty="0" smtClean="0">
                <a:solidFill>
                  <a:srgbClr val="C00000"/>
                </a:solidFill>
                <a:latin typeface="Arial" panose="020B0604020202020204" pitchFamily="34" charset="0"/>
                <a:cs typeface="Arial" panose="020B0604020202020204" pitchFamily="34" charset="0"/>
              </a:rPr>
              <a:t> </a:t>
            </a:r>
            <a:r>
              <a:rPr lang="en-US" sz="1500" b="1" dirty="0" err="1" smtClean="0">
                <a:solidFill>
                  <a:srgbClr val="C00000"/>
                </a:solidFill>
                <a:latin typeface="Arial" panose="020B0604020202020204" pitchFamily="34" charset="0"/>
                <a:cs typeface="Arial" panose="020B0604020202020204" pitchFamily="34" charset="0"/>
              </a:rPr>
              <a:t>nhật</a:t>
            </a:r>
            <a:r>
              <a:rPr lang="en-US" sz="1500" b="1" dirty="0" smtClean="0">
                <a:solidFill>
                  <a:srgbClr val="C00000"/>
                </a:solidFill>
                <a:latin typeface="Arial" panose="020B0604020202020204" pitchFamily="34" charset="0"/>
                <a:cs typeface="Arial" panose="020B0604020202020204" pitchFamily="34" charset="0"/>
              </a:rPr>
              <a:t>:</a:t>
            </a:r>
          </a:p>
          <a:p>
            <a:r>
              <a:rPr lang="en-US" sz="1500" dirty="0" smtClean="0">
                <a:latin typeface="Arial" panose="020B0604020202020204" pitchFamily="34" charset="0"/>
                <a:cs typeface="Arial" panose="020B0604020202020204" pitchFamily="34" charset="0"/>
              </a:rPr>
              <a:t>1. </a:t>
            </a:r>
            <a:r>
              <a:rPr lang="en-US" sz="1500" dirty="0" err="1" smtClean="0">
                <a:latin typeface="Arial" panose="020B0604020202020204" pitchFamily="34" charset="0"/>
                <a:cs typeface="Arial" panose="020B0604020202020204" pitchFamily="34" charset="0"/>
              </a:rPr>
              <a:t>Tham</a:t>
            </a:r>
            <a:r>
              <a:rPr lang="en-US" sz="1500" dirty="0" smtClean="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gia</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các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khóa</a:t>
            </a:r>
            <a:r>
              <a:rPr lang="en-US" sz="1500" dirty="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ĐT</a:t>
            </a:r>
            <a:r>
              <a:rPr lang="en-US" sz="1500" dirty="0" smtClean="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bồi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dưỡng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ngắn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hạn</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hội</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nghị</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hội</a:t>
            </a:r>
            <a:r>
              <a:rPr lang="en-US" sz="1500" dirty="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thảo</a:t>
            </a:r>
            <a:r>
              <a:rPr lang="en-US" sz="1500" dirty="0" smtClean="0">
                <a:latin typeface="Arial" panose="020B0604020202020204" pitchFamily="34" charset="0"/>
                <a:cs typeface="Arial" panose="020B0604020202020204" pitchFamily="34" charset="0"/>
              </a:rPr>
              <a:t>.</a:t>
            </a:r>
            <a:endParaRPr lang="en-US" sz="1500" dirty="0">
              <a:latin typeface="Arial" panose="020B0604020202020204" pitchFamily="34" charset="0"/>
              <a:cs typeface="Arial" panose="020B0604020202020204" pitchFamily="34" charset="0"/>
            </a:endParaRPr>
          </a:p>
          <a:p>
            <a:r>
              <a:rPr lang="en-US" sz="1500" dirty="0" smtClean="0">
                <a:latin typeface="Arial" panose="020B0604020202020204" pitchFamily="34" charset="0"/>
                <a:cs typeface="Arial" panose="020B0604020202020204" pitchFamily="34" charset="0"/>
              </a:rPr>
              <a:t>2. T</a:t>
            </a:r>
            <a:r>
              <a:rPr lang="vi-VN" sz="1500" dirty="0">
                <a:latin typeface="Arial" panose="020B0604020202020204" pitchFamily="34" charset="0"/>
                <a:cs typeface="Arial" panose="020B0604020202020204" pitchFamily="34" charset="0"/>
              </a:rPr>
              <a:t>ham gia biên soạn giáo trình, </a:t>
            </a:r>
            <a:r>
              <a:rPr lang="en-US" sz="1500" dirty="0" smtClean="0">
                <a:latin typeface="Arial" panose="020B0604020202020204" pitchFamily="34" charset="0"/>
                <a:cs typeface="Arial" panose="020B0604020202020204" pitchFamily="34" charset="0"/>
              </a:rPr>
              <a:t>TL</a:t>
            </a:r>
            <a:r>
              <a:rPr lang="vi-VN" sz="1500" dirty="0" smtClean="0">
                <a:latin typeface="Arial" panose="020B0604020202020204" pitchFamily="34" charset="0"/>
                <a:cs typeface="Arial" panose="020B0604020202020204" pitchFamily="34" charset="0"/>
              </a:rPr>
              <a:t> </a:t>
            </a:r>
            <a:r>
              <a:rPr lang="vi-VN" sz="1500" dirty="0">
                <a:latin typeface="Arial" panose="020B0604020202020204" pitchFamily="34" charset="0"/>
                <a:cs typeface="Arial" panose="020B0604020202020204" pitchFamily="34" charset="0"/>
              </a:rPr>
              <a:t>giảng dạy, </a:t>
            </a:r>
            <a:r>
              <a:rPr lang="en-US" sz="1500" dirty="0" smtClean="0">
                <a:latin typeface="Arial" panose="020B0604020202020204" pitchFamily="34" charset="0"/>
                <a:cs typeface="Arial" panose="020B0604020202020204" pitchFamily="34" charset="0"/>
              </a:rPr>
              <a:t>TL</a:t>
            </a:r>
            <a:r>
              <a:rPr lang="vi-VN" sz="1500" dirty="0" smtClean="0">
                <a:latin typeface="Arial" panose="020B0604020202020204" pitchFamily="34" charset="0"/>
                <a:cs typeface="Arial" panose="020B0604020202020204" pitchFamily="34" charset="0"/>
              </a:rPr>
              <a:t> </a:t>
            </a:r>
            <a:r>
              <a:rPr lang="vi-VN" sz="1500" dirty="0">
                <a:latin typeface="Arial" panose="020B0604020202020204" pitchFamily="34" charset="0"/>
                <a:cs typeface="Arial" panose="020B0604020202020204" pitchFamily="34" charset="0"/>
              </a:rPr>
              <a:t>chuyên </a:t>
            </a:r>
            <a:r>
              <a:rPr lang="vi-VN" sz="1500" dirty="0" smtClean="0">
                <a:latin typeface="Arial" panose="020B0604020202020204" pitchFamily="34" charset="0"/>
                <a:cs typeface="Arial" panose="020B0604020202020204" pitchFamily="34" charset="0"/>
              </a:rPr>
              <a:t>môn</a:t>
            </a:r>
            <a:r>
              <a:rPr lang="en-US" sz="1500" dirty="0" smtClean="0">
                <a:latin typeface="Arial" panose="020B0604020202020204" pitchFamily="34" charset="0"/>
                <a:cs typeface="Arial" panose="020B0604020202020204" pitchFamily="34" charset="0"/>
              </a:rPr>
              <a:t>. </a:t>
            </a:r>
            <a:endParaRPr lang="en-US" sz="1500" dirty="0">
              <a:latin typeface="Arial" panose="020B0604020202020204" pitchFamily="34" charset="0"/>
              <a:cs typeface="Arial" panose="020B0604020202020204" pitchFamily="34" charset="0"/>
            </a:endParaRPr>
          </a:p>
          <a:p>
            <a:r>
              <a:rPr lang="en-US" sz="1500" dirty="0" smtClean="0">
                <a:latin typeface="Arial" panose="020B0604020202020204" pitchFamily="34" charset="0"/>
                <a:cs typeface="Arial" panose="020B0604020202020204" pitchFamily="34" charset="0"/>
              </a:rPr>
              <a:t>3. </a:t>
            </a:r>
            <a:r>
              <a:rPr lang="en-US" sz="1500" dirty="0" err="1" smtClean="0">
                <a:latin typeface="Arial" panose="020B0604020202020204" pitchFamily="34" charset="0"/>
                <a:cs typeface="Arial" panose="020B0604020202020204" pitchFamily="34" charset="0"/>
              </a:rPr>
              <a:t>Thực</a:t>
            </a:r>
            <a:r>
              <a:rPr lang="en-US" sz="1500" dirty="0" smtClean="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hiện</a:t>
            </a:r>
            <a:r>
              <a:rPr lang="en-US" sz="1500" dirty="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các</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NCKH</a:t>
            </a:r>
            <a:r>
              <a:rPr lang="en-US" sz="1500" dirty="0" smtClean="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giảng</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dạy</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về</a:t>
            </a:r>
            <a:r>
              <a:rPr lang="en-US" sz="1500" dirty="0">
                <a:latin typeface="Arial" panose="020B0604020202020204" pitchFamily="34" charset="0"/>
                <a:cs typeface="Arial" panose="020B0604020202020204" pitchFamily="34" charset="0"/>
              </a:rPr>
              <a:t> y </a:t>
            </a:r>
            <a:r>
              <a:rPr lang="en-US" sz="1500" dirty="0" err="1" smtClean="0">
                <a:latin typeface="Arial" panose="020B0604020202020204" pitchFamily="34" charset="0"/>
                <a:cs typeface="Arial" panose="020B0604020202020204" pitchFamily="34" charset="0"/>
              </a:rPr>
              <a:t>khoa</a:t>
            </a:r>
            <a:r>
              <a:rPr lang="en-US" sz="1500" dirty="0" smtClean="0">
                <a:latin typeface="Arial" panose="020B0604020202020204" pitchFamily="34" charset="0"/>
                <a:cs typeface="Arial" panose="020B0604020202020204" pitchFamily="34" charset="0"/>
              </a:rPr>
              <a:t>.</a:t>
            </a:r>
            <a:endParaRPr lang="en-US" sz="1500" dirty="0">
              <a:latin typeface="Arial" panose="020B0604020202020204" pitchFamily="34" charset="0"/>
              <a:cs typeface="Arial" panose="020B0604020202020204" pitchFamily="34" charset="0"/>
            </a:endParaRPr>
          </a:p>
          <a:p>
            <a:r>
              <a:rPr lang="en-US" sz="1500" dirty="0" smtClean="0">
                <a:latin typeface="Arial" panose="020B0604020202020204" pitchFamily="34" charset="0"/>
                <a:cs typeface="Arial" panose="020B0604020202020204" pitchFamily="34" charset="0"/>
              </a:rPr>
              <a:t>4. </a:t>
            </a:r>
            <a:r>
              <a:rPr lang="en-US" sz="1500" dirty="0" err="1" smtClean="0">
                <a:latin typeface="Arial" panose="020B0604020202020204" pitchFamily="34" charset="0"/>
                <a:cs typeface="Arial" panose="020B0604020202020204" pitchFamily="34" charset="0"/>
              </a:rPr>
              <a:t>Tự</a:t>
            </a:r>
            <a:r>
              <a:rPr lang="en-US" sz="1500" dirty="0" smtClean="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cập</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nhật</a:t>
            </a:r>
            <a:r>
              <a:rPr lang="en-US" sz="1500" dirty="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kiến</a:t>
            </a:r>
            <a:r>
              <a:rPr lang="en-US" sz="1500" dirty="0" smtClean="0">
                <a:latin typeface="Arial" panose="020B0604020202020204" pitchFamily="34" charset="0"/>
                <a:cs typeface="Arial" panose="020B0604020202020204" pitchFamily="34" charset="0"/>
              </a:rPr>
              <a:t> </a:t>
            </a:r>
            <a:r>
              <a:rPr lang="en-US" sz="1500" dirty="0" err="1" smtClean="0">
                <a:latin typeface="Arial" panose="020B0604020202020204" pitchFamily="34" charset="0"/>
                <a:cs typeface="Arial" panose="020B0604020202020204" pitchFamily="34" charset="0"/>
              </a:rPr>
              <a:t>thức</a:t>
            </a:r>
            <a:r>
              <a:rPr lang="en-US" sz="1500" dirty="0" smtClean="0">
                <a:latin typeface="Arial" panose="020B0604020202020204" pitchFamily="34" charset="0"/>
                <a:cs typeface="Arial" panose="020B0604020202020204" pitchFamily="34" charset="0"/>
              </a:rPr>
              <a:t> y </a:t>
            </a:r>
            <a:r>
              <a:rPr lang="en-US" sz="1500" dirty="0" err="1" smtClean="0">
                <a:latin typeface="Arial" panose="020B0604020202020204" pitchFamily="34" charset="0"/>
                <a:cs typeface="Arial" panose="020B0604020202020204" pitchFamily="34" charset="0"/>
              </a:rPr>
              <a:t>khoa</a:t>
            </a:r>
            <a:r>
              <a:rPr lang="en-US" sz="1500" dirty="0" smtClean="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và</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các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hình</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thức</a:t>
            </a:r>
            <a:r>
              <a:rPr lang="en-US" sz="1500" dirty="0">
                <a:latin typeface="Arial" panose="020B0604020202020204" pitchFamily="34" charset="0"/>
                <a:cs typeface="Arial" panose="020B0604020202020204" pitchFamily="34" charset="0"/>
              </a:rPr>
              <a:t> </a:t>
            </a:r>
            <a:r>
              <a:rPr lang="en-US" sz="1500" dirty="0" err="1">
                <a:latin typeface="Arial" panose="020B0604020202020204" pitchFamily="34" charset="0"/>
                <a:cs typeface="Arial" panose="020B0604020202020204" pitchFamily="34" charset="0"/>
              </a:rPr>
              <a:t>khác</a:t>
            </a:r>
            <a:r>
              <a:rPr lang="en-US" sz="1500" dirty="0" smtClean="0">
                <a:latin typeface="Arial" panose="020B0604020202020204" pitchFamily="34" charset="0"/>
                <a:cs typeface="Arial" panose="020B0604020202020204" pitchFamily="34" charset="0"/>
              </a:rPr>
              <a:t>.</a:t>
            </a:r>
          </a:p>
          <a:p>
            <a:endParaRPr lang="en-US" sz="1500" dirty="0" smtClean="0">
              <a:latin typeface="Arial" panose="020B0604020202020204" pitchFamily="34" charset="0"/>
              <a:cs typeface="Arial" panose="020B0604020202020204" pitchFamily="34" charset="0"/>
            </a:endParaRPr>
          </a:p>
          <a:p>
            <a:pPr algn="ctr"/>
            <a:r>
              <a:rPr lang="en-US" sz="1500" b="1" i="1" dirty="0">
                <a:solidFill>
                  <a:schemeClr val="tx1"/>
                </a:solidFill>
                <a:latin typeface="Arial" panose="020B0604020202020204" pitchFamily="34" charset="0"/>
                <a:cs typeface="Arial" panose="020B0604020202020204" pitchFamily="34" charset="0"/>
              </a:rPr>
              <a:t>(</a:t>
            </a:r>
            <a:r>
              <a:rPr lang="en-US" sz="1500" b="1" i="1" dirty="0" err="1">
                <a:solidFill>
                  <a:schemeClr val="tx1"/>
                </a:solidFill>
                <a:latin typeface="Arial" panose="020B0604020202020204" pitchFamily="34" charset="0"/>
                <a:cs typeface="Arial" panose="020B0604020202020204" pitchFamily="34" charset="0"/>
              </a:rPr>
              <a:t>Khoản</a:t>
            </a:r>
            <a:r>
              <a:rPr lang="en-US" sz="1500" b="1" i="1" dirty="0">
                <a:solidFill>
                  <a:schemeClr val="tx1"/>
                </a:solidFill>
                <a:latin typeface="Arial" panose="020B0604020202020204" pitchFamily="34" charset="0"/>
                <a:cs typeface="Arial" panose="020B0604020202020204" pitchFamily="34" charset="0"/>
              </a:rPr>
              <a:t> </a:t>
            </a:r>
            <a:r>
              <a:rPr lang="en-US" sz="1500" b="1" i="1" dirty="0" smtClean="0">
                <a:solidFill>
                  <a:schemeClr val="tx1"/>
                </a:solidFill>
                <a:latin typeface="Arial" panose="020B0604020202020204" pitchFamily="34" charset="0"/>
                <a:cs typeface="Arial" panose="020B0604020202020204" pitchFamily="34" charset="0"/>
              </a:rPr>
              <a:t>2 </a:t>
            </a:r>
            <a:r>
              <a:rPr lang="en-US" sz="1500" b="1" i="1" dirty="0">
                <a:solidFill>
                  <a:schemeClr val="tx1"/>
                </a:solidFill>
                <a:latin typeface="Arial" panose="020B0604020202020204" pitchFamily="34" charset="0"/>
                <a:cs typeface="Arial" panose="020B0604020202020204" pitchFamily="34" charset="0"/>
              </a:rPr>
              <a:t>– </a:t>
            </a:r>
            <a:r>
              <a:rPr lang="en-US" sz="1500" b="1" i="1" dirty="0" err="1">
                <a:solidFill>
                  <a:schemeClr val="tx1"/>
                </a:solidFill>
                <a:latin typeface="Arial" panose="020B0604020202020204" pitchFamily="34" charset="0"/>
                <a:cs typeface="Arial" panose="020B0604020202020204" pitchFamily="34" charset="0"/>
              </a:rPr>
              <a:t>Điều</a:t>
            </a:r>
            <a:r>
              <a:rPr lang="en-US" sz="1500" b="1" i="1" dirty="0">
                <a:solidFill>
                  <a:schemeClr val="tx1"/>
                </a:solidFill>
                <a:latin typeface="Arial" panose="020B0604020202020204" pitchFamily="34" charset="0"/>
                <a:cs typeface="Arial" panose="020B0604020202020204" pitchFamily="34" charset="0"/>
              </a:rPr>
              <a:t> 22</a:t>
            </a:r>
            <a:r>
              <a:rPr lang="en-US" sz="1500" b="1" i="1" dirty="0" smtClean="0">
                <a:solidFill>
                  <a:schemeClr val="tx1"/>
                </a:solidFill>
                <a:latin typeface="Arial" panose="020B0604020202020204" pitchFamily="34" charset="0"/>
                <a:cs typeface="Arial" panose="020B0604020202020204" pitchFamily="34" charset="0"/>
              </a:rPr>
              <a:t>)</a:t>
            </a:r>
            <a:endParaRPr lang="en-US" sz="1500" dirty="0">
              <a:latin typeface="Arial" panose="020B0604020202020204" pitchFamily="34" charset="0"/>
              <a:cs typeface="Arial" panose="020B0604020202020204" pitchFamily="34" charset="0"/>
            </a:endParaRPr>
          </a:p>
        </p:txBody>
      </p:sp>
      <p:cxnSp>
        <p:nvCxnSpPr>
          <p:cNvPr id="10" name="Straight Arrow Connector 9"/>
          <p:cNvCxnSpPr>
            <a:stCxn id="4" idx="2"/>
            <a:endCxn id="5" idx="0"/>
          </p:cNvCxnSpPr>
          <p:nvPr/>
        </p:nvCxnSpPr>
        <p:spPr>
          <a:xfrm flipH="1">
            <a:off x="1276603" y="794607"/>
            <a:ext cx="3584345" cy="31126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a:stCxn id="4" idx="2"/>
            <a:endCxn id="7" idx="0"/>
          </p:cNvCxnSpPr>
          <p:nvPr/>
        </p:nvCxnSpPr>
        <p:spPr>
          <a:xfrm flipH="1">
            <a:off x="3667319" y="794607"/>
            <a:ext cx="1193629" cy="34478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4" idx="2"/>
            <a:endCxn id="8" idx="0"/>
          </p:cNvCxnSpPr>
          <p:nvPr/>
        </p:nvCxnSpPr>
        <p:spPr>
          <a:xfrm>
            <a:off x="4860948" y="794607"/>
            <a:ext cx="1184765" cy="34478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5" name="Rectangle 14"/>
          <p:cNvSpPr/>
          <p:nvPr/>
        </p:nvSpPr>
        <p:spPr>
          <a:xfrm>
            <a:off x="7192311" y="1139395"/>
            <a:ext cx="1717436" cy="3511640"/>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just"/>
            <a:r>
              <a:rPr lang="en-US" sz="1500" b="1" dirty="0" err="1" smtClean="0">
                <a:solidFill>
                  <a:srgbClr val="C00000"/>
                </a:solidFill>
                <a:latin typeface="Arial" panose="020B0604020202020204" pitchFamily="34" charset="0"/>
                <a:cs typeface="Arial" panose="020B0604020202020204" pitchFamily="34" charset="0"/>
              </a:rPr>
              <a:t>Trách</a:t>
            </a:r>
            <a:r>
              <a:rPr lang="en-US" sz="1500" b="1" dirty="0" smtClean="0">
                <a:solidFill>
                  <a:srgbClr val="C00000"/>
                </a:solidFill>
                <a:latin typeface="Arial" panose="020B0604020202020204" pitchFamily="34" charset="0"/>
                <a:cs typeface="Arial" panose="020B0604020202020204" pitchFamily="34" charset="0"/>
              </a:rPr>
              <a:t> </a:t>
            </a:r>
            <a:r>
              <a:rPr lang="en-US" sz="1500" b="1" dirty="0" err="1" smtClean="0">
                <a:solidFill>
                  <a:srgbClr val="C00000"/>
                </a:solidFill>
                <a:latin typeface="Arial" panose="020B0604020202020204" pitchFamily="34" charset="0"/>
                <a:cs typeface="Arial" panose="020B0604020202020204" pitchFamily="34" charset="0"/>
              </a:rPr>
              <a:t>nhiệm</a:t>
            </a:r>
            <a:r>
              <a:rPr lang="en-US" sz="1500" b="1" dirty="0" smtClean="0">
                <a:solidFill>
                  <a:srgbClr val="C00000"/>
                </a:solidFill>
                <a:latin typeface="Arial" panose="020B0604020202020204" pitchFamily="34" charset="0"/>
                <a:cs typeface="Arial" panose="020B0604020202020204" pitchFamily="34" charset="0"/>
              </a:rPr>
              <a:t> </a:t>
            </a:r>
            <a:r>
              <a:rPr lang="en-US" sz="1500" b="1" dirty="0" err="1" smtClean="0">
                <a:solidFill>
                  <a:srgbClr val="C00000"/>
                </a:solidFill>
                <a:latin typeface="Arial" panose="020B0604020202020204" pitchFamily="34" charset="0"/>
                <a:cs typeface="Arial" panose="020B0604020202020204" pitchFamily="34" charset="0"/>
              </a:rPr>
              <a:t>cơ</a:t>
            </a:r>
            <a:r>
              <a:rPr lang="en-US" sz="1500" b="1" dirty="0" smtClean="0">
                <a:solidFill>
                  <a:srgbClr val="C00000"/>
                </a:solidFill>
                <a:latin typeface="Arial" panose="020B0604020202020204" pitchFamily="34" charset="0"/>
                <a:cs typeface="Arial" panose="020B0604020202020204" pitchFamily="34" charset="0"/>
              </a:rPr>
              <a:t> </a:t>
            </a:r>
            <a:r>
              <a:rPr lang="en-US" sz="1500" b="1" dirty="0" err="1" smtClean="0">
                <a:solidFill>
                  <a:srgbClr val="C00000"/>
                </a:solidFill>
                <a:latin typeface="Arial" panose="020B0604020202020204" pitchFamily="34" charset="0"/>
                <a:cs typeface="Arial" panose="020B0604020202020204" pitchFamily="34" charset="0"/>
              </a:rPr>
              <a:t>sở</a:t>
            </a:r>
            <a:r>
              <a:rPr lang="en-US" sz="1500" b="1" dirty="0" smtClean="0">
                <a:solidFill>
                  <a:srgbClr val="C00000"/>
                </a:solidFill>
                <a:latin typeface="Arial" panose="020B0604020202020204" pitchFamily="34" charset="0"/>
                <a:cs typeface="Arial" panose="020B0604020202020204" pitchFamily="34" charset="0"/>
              </a:rPr>
              <a:t> </a:t>
            </a:r>
            <a:r>
              <a:rPr lang="en-US" sz="1500" b="1" dirty="0" err="1" smtClean="0">
                <a:solidFill>
                  <a:srgbClr val="C00000"/>
                </a:solidFill>
                <a:latin typeface="Arial" panose="020B0604020202020204" pitchFamily="34" charset="0"/>
                <a:cs typeface="Arial" panose="020B0604020202020204" pitchFamily="34" charset="0"/>
              </a:rPr>
              <a:t>KB,CB</a:t>
            </a:r>
            <a:r>
              <a:rPr lang="en-US" sz="1500" b="1" dirty="0" smtClean="0">
                <a:solidFill>
                  <a:srgbClr val="C00000"/>
                </a:solidFill>
                <a:latin typeface="Arial" panose="020B0604020202020204" pitchFamily="34" charset="0"/>
                <a:cs typeface="Arial" panose="020B0604020202020204" pitchFamily="34" charset="0"/>
              </a:rPr>
              <a:t>:</a:t>
            </a:r>
          </a:p>
          <a:p>
            <a:endParaRPr lang="en-US" sz="1500" dirty="0" smtClean="0"/>
          </a:p>
          <a:p>
            <a:r>
              <a:rPr lang="en-US" sz="1500" dirty="0" smtClean="0"/>
              <a:t>T</a:t>
            </a:r>
            <a:r>
              <a:rPr lang="vi-VN" sz="1500" dirty="0" smtClean="0"/>
              <a:t>ạo </a:t>
            </a:r>
            <a:r>
              <a:rPr lang="vi-VN" sz="1500" dirty="0"/>
              <a:t>điều kiện để người hành nghề được cập nhật kiến thức y khoa liên </a:t>
            </a:r>
            <a:r>
              <a:rPr lang="vi-VN" sz="1500" dirty="0" smtClean="0"/>
              <a:t>tục</a:t>
            </a:r>
            <a:endParaRPr lang="en-US" sz="1500" dirty="0" smtClean="0"/>
          </a:p>
          <a:p>
            <a:endParaRPr lang="en-US" sz="1500" dirty="0"/>
          </a:p>
          <a:p>
            <a:endParaRPr lang="en-US" sz="1500" dirty="0" smtClean="0"/>
          </a:p>
          <a:p>
            <a:endParaRPr lang="en-US" sz="1500" dirty="0" smtClean="0"/>
          </a:p>
          <a:p>
            <a:endParaRPr lang="en-US" sz="1500" dirty="0" smtClean="0"/>
          </a:p>
          <a:p>
            <a:pPr algn="ctr"/>
            <a:r>
              <a:rPr lang="en-US" sz="1500" b="1" i="1" dirty="0">
                <a:solidFill>
                  <a:schemeClr val="tx1"/>
                </a:solidFill>
                <a:latin typeface="Arial" panose="020B0604020202020204" pitchFamily="34" charset="0"/>
                <a:cs typeface="Arial" panose="020B0604020202020204" pitchFamily="34" charset="0"/>
              </a:rPr>
              <a:t>(</a:t>
            </a:r>
            <a:r>
              <a:rPr lang="en-US" sz="1500" b="1" i="1" dirty="0" err="1">
                <a:solidFill>
                  <a:schemeClr val="tx1"/>
                </a:solidFill>
                <a:latin typeface="Arial" panose="020B0604020202020204" pitchFamily="34" charset="0"/>
                <a:cs typeface="Arial" panose="020B0604020202020204" pitchFamily="34" charset="0"/>
              </a:rPr>
              <a:t>Khoản</a:t>
            </a:r>
            <a:r>
              <a:rPr lang="en-US" sz="1500" b="1" i="1" dirty="0">
                <a:solidFill>
                  <a:schemeClr val="tx1"/>
                </a:solidFill>
                <a:latin typeface="Arial" panose="020B0604020202020204" pitchFamily="34" charset="0"/>
                <a:cs typeface="Arial" panose="020B0604020202020204" pitchFamily="34" charset="0"/>
              </a:rPr>
              <a:t> </a:t>
            </a:r>
            <a:r>
              <a:rPr lang="en-US" sz="1500" b="1" i="1" dirty="0" smtClean="0">
                <a:solidFill>
                  <a:schemeClr val="tx1"/>
                </a:solidFill>
                <a:latin typeface="Arial" panose="020B0604020202020204" pitchFamily="34" charset="0"/>
                <a:cs typeface="Arial" panose="020B0604020202020204" pitchFamily="34" charset="0"/>
              </a:rPr>
              <a:t>3–</a:t>
            </a:r>
            <a:r>
              <a:rPr lang="en-US" sz="1500" b="1" i="1" dirty="0" err="1" smtClean="0">
                <a:solidFill>
                  <a:schemeClr val="tx1"/>
                </a:solidFill>
                <a:latin typeface="Arial" panose="020B0604020202020204" pitchFamily="34" charset="0"/>
                <a:cs typeface="Arial" panose="020B0604020202020204" pitchFamily="34" charset="0"/>
              </a:rPr>
              <a:t>Điều</a:t>
            </a:r>
            <a:r>
              <a:rPr lang="en-US" sz="1500" b="1" i="1" dirty="0" smtClean="0">
                <a:solidFill>
                  <a:schemeClr val="tx1"/>
                </a:solidFill>
                <a:latin typeface="Arial" panose="020B0604020202020204" pitchFamily="34" charset="0"/>
                <a:cs typeface="Arial" panose="020B0604020202020204" pitchFamily="34" charset="0"/>
              </a:rPr>
              <a:t> </a:t>
            </a:r>
            <a:r>
              <a:rPr lang="en-US" sz="1500" b="1" i="1" dirty="0">
                <a:solidFill>
                  <a:schemeClr val="tx1"/>
                </a:solidFill>
                <a:latin typeface="Arial" panose="020B0604020202020204" pitchFamily="34" charset="0"/>
                <a:cs typeface="Arial" panose="020B0604020202020204" pitchFamily="34" charset="0"/>
              </a:rPr>
              <a:t>22)</a:t>
            </a:r>
            <a:endParaRPr lang="en-US" sz="1500" dirty="0">
              <a:latin typeface="Arial" panose="020B0604020202020204" pitchFamily="34" charset="0"/>
              <a:cs typeface="Arial" panose="020B0604020202020204" pitchFamily="34" charset="0"/>
            </a:endParaRPr>
          </a:p>
          <a:p>
            <a:endParaRPr lang="en-US" sz="1200" dirty="0"/>
          </a:p>
        </p:txBody>
      </p:sp>
      <p:cxnSp>
        <p:nvCxnSpPr>
          <p:cNvPr id="22" name="Straight Arrow Connector 21"/>
          <p:cNvCxnSpPr>
            <a:stCxn id="4" idx="2"/>
            <a:endCxn id="15" idx="0"/>
          </p:cNvCxnSpPr>
          <p:nvPr/>
        </p:nvCxnSpPr>
        <p:spPr>
          <a:xfrm>
            <a:off x="4860948" y="794607"/>
            <a:ext cx="3190081" cy="344788"/>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2968908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3"/>
          <p:cNvSpPr>
            <a:spLocks noChangeArrowheads="1"/>
          </p:cNvSpPr>
          <p:nvPr/>
        </p:nvSpPr>
        <p:spPr bwMode="auto">
          <a:xfrm>
            <a:off x="1104625" y="129624"/>
            <a:ext cx="7440410" cy="664983"/>
          </a:xfrm>
          <a:prstGeom prst="roundRect">
            <a:avLst>
              <a:gd name="adj" fmla="val 16667"/>
            </a:avLst>
          </a:prstGeom>
          <a:ln w="28575"/>
        </p:spPr>
        <p:style>
          <a:lnRef idx="2">
            <a:schemeClr val="accent1"/>
          </a:lnRef>
          <a:fillRef idx="1">
            <a:schemeClr val="lt1"/>
          </a:fillRef>
          <a:effectRef idx="0">
            <a:schemeClr val="accent1"/>
          </a:effectRef>
          <a:fontRef idx="minor">
            <a:schemeClr val="dk1"/>
          </a:fontRef>
        </p:style>
        <p:txBody>
          <a:bodyPr anchor="ctr"/>
          <a:lstStyle/>
          <a:p>
            <a:pPr algn="ctr"/>
            <a:r>
              <a:rPr lang="en-US" sz="1600" b="1" dirty="0" err="1" smtClean="0">
                <a:solidFill>
                  <a:srgbClr val="C00000"/>
                </a:solidFill>
                <a:latin typeface="Arial" panose="020B0604020202020204" pitchFamily="34" charset="0"/>
                <a:cs typeface="Arial" panose="020B0604020202020204" pitchFamily="34" charset="0"/>
              </a:rPr>
              <a:t>Dự</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kiến</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nội</a:t>
            </a:r>
            <a:r>
              <a:rPr lang="en-US" sz="1600" b="1" dirty="0" smtClean="0">
                <a:solidFill>
                  <a:srgbClr val="C00000"/>
                </a:solidFill>
                <a:latin typeface="Arial" panose="020B0604020202020204" pitchFamily="34" charset="0"/>
                <a:cs typeface="Arial" panose="020B0604020202020204" pitchFamily="34" charset="0"/>
              </a:rPr>
              <a:t> dung </a:t>
            </a:r>
            <a:r>
              <a:rPr lang="en-US" sz="1600" b="1" dirty="0" err="1" smtClean="0">
                <a:solidFill>
                  <a:srgbClr val="C00000"/>
                </a:solidFill>
                <a:latin typeface="Arial" panose="020B0604020202020204" pitchFamily="34" charset="0"/>
                <a:cs typeface="Arial" panose="020B0604020202020204" pitchFamily="34" charset="0"/>
              </a:rPr>
              <a:t>quy</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định</a:t>
            </a:r>
            <a:r>
              <a:rPr lang="en-US" sz="1600" b="1" dirty="0" smtClean="0">
                <a:solidFill>
                  <a:srgbClr val="C00000"/>
                </a:solidFill>
                <a:latin typeface="Arial" panose="020B0604020202020204" pitchFamily="34" charset="0"/>
                <a:cs typeface="Arial" panose="020B0604020202020204" pitchFamily="34" charset="0"/>
              </a:rPr>
              <a:t> chi </a:t>
            </a:r>
            <a:r>
              <a:rPr lang="en-US" sz="1600" b="1" dirty="0" err="1" smtClean="0">
                <a:solidFill>
                  <a:srgbClr val="C00000"/>
                </a:solidFill>
                <a:latin typeface="Arial" panose="020B0604020202020204" pitchFamily="34" charset="0"/>
                <a:cs typeface="Arial" panose="020B0604020202020204" pitchFamily="34" charset="0"/>
              </a:rPr>
              <a:t>tiết</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trong</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Thông</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tư</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của</a:t>
            </a:r>
            <a:r>
              <a:rPr lang="en-US" sz="1600" b="1" dirty="0" smtClean="0">
                <a:solidFill>
                  <a:srgbClr val="C00000"/>
                </a:solidFill>
                <a:latin typeface="Arial" panose="020B0604020202020204" pitchFamily="34" charset="0"/>
                <a:cs typeface="Arial" panose="020B0604020202020204" pitchFamily="34" charset="0"/>
              </a:rPr>
              <a:t> </a:t>
            </a:r>
            <a:r>
              <a:rPr lang="en-US" sz="1600" b="1" dirty="0" err="1" smtClean="0">
                <a:solidFill>
                  <a:srgbClr val="C00000"/>
                </a:solidFill>
                <a:latin typeface="Arial" panose="020B0604020202020204" pitchFamily="34" charset="0"/>
                <a:cs typeface="Arial" panose="020B0604020202020204" pitchFamily="34" charset="0"/>
              </a:rPr>
              <a:t>Bộ</a:t>
            </a:r>
            <a:r>
              <a:rPr lang="en-US" sz="1600" b="1" dirty="0" smtClean="0">
                <a:solidFill>
                  <a:srgbClr val="C00000"/>
                </a:solidFill>
                <a:latin typeface="Arial" panose="020B0604020202020204" pitchFamily="34" charset="0"/>
                <a:cs typeface="Arial" panose="020B0604020202020204" pitchFamily="34" charset="0"/>
              </a:rPr>
              <a:t> Y </a:t>
            </a:r>
            <a:r>
              <a:rPr lang="en-US" sz="1600" b="1" dirty="0" err="1" smtClean="0">
                <a:solidFill>
                  <a:srgbClr val="C00000"/>
                </a:solidFill>
                <a:latin typeface="Arial" panose="020B0604020202020204" pitchFamily="34" charset="0"/>
                <a:cs typeface="Arial" panose="020B0604020202020204" pitchFamily="34" charset="0"/>
              </a:rPr>
              <a:t>tế</a:t>
            </a:r>
            <a:r>
              <a:rPr lang="en-US" sz="1600" b="1" dirty="0" smtClean="0">
                <a:solidFill>
                  <a:srgbClr val="C00000"/>
                </a:solidFill>
                <a:latin typeface="Arial" panose="020B0604020202020204" pitchFamily="34" charset="0"/>
                <a:cs typeface="Arial" panose="020B0604020202020204" pitchFamily="34" charset="0"/>
              </a:rPr>
              <a:t> </a:t>
            </a:r>
            <a:endParaRPr lang="en-US" sz="1600" b="1" dirty="0">
              <a:solidFill>
                <a:srgbClr val="C00000"/>
              </a:solidFill>
              <a:latin typeface="Arial" panose="020B0604020202020204" pitchFamily="34" charset="0"/>
              <a:cs typeface="Arial" panose="020B0604020202020204" pitchFamily="34" charset="0"/>
            </a:endParaRPr>
          </a:p>
        </p:txBody>
      </p:sp>
      <p:sp>
        <p:nvSpPr>
          <p:cNvPr id="5" name="Rectangle 4"/>
          <p:cNvSpPr/>
          <p:nvPr/>
        </p:nvSpPr>
        <p:spPr>
          <a:xfrm>
            <a:off x="1739651" y="1003468"/>
            <a:ext cx="6242593" cy="393185"/>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gn="ctr"/>
            <a:endParaRPr lang="en-US" sz="1400" b="1" dirty="0" smtClean="0">
              <a:solidFill>
                <a:schemeClr val="tx1"/>
              </a:solidFill>
              <a:latin typeface="Arial" panose="020B0604020202020204" pitchFamily="34" charset="0"/>
              <a:cs typeface="Arial" panose="020B0604020202020204" pitchFamily="34" charset="0"/>
            </a:endParaRPr>
          </a:p>
          <a:p>
            <a:pPr algn="ctr"/>
            <a:r>
              <a:rPr lang="en-US" sz="1600" b="1" dirty="0" err="1" smtClean="0">
                <a:solidFill>
                  <a:schemeClr val="tx2">
                    <a:lumMod val="50000"/>
                  </a:schemeClr>
                </a:solidFill>
                <a:latin typeface="Arial" panose="020B0604020202020204" pitchFamily="34" charset="0"/>
                <a:cs typeface="Arial" panose="020B0604020202020204" pitchFamily="34" charset="0"/>
              </a:rPr>
              <a:t>Thời</a:t>
            </a:r>
            <a:r>
              <a:rPr lang="en-US" sz="1600" b="1" dirty="0" smtClean="0">
                <a:solidFill>
                  <a:schemeClr val="tx2">
                    <a:lumMod val="50000"/>
                  </a:schemeClr>
                </a:solidFill>
                <a:latin typeface="Arial" panose="020B0604020202020204" pitchFamily="34" charset="0"/>
                <a:cs typeface="Arial" panose="020B0604020202020204" pitchFamily="34" charset="0"/>
              </a:rPr>
              <a:t> </a:t>
            </a:r>
            <a:r>
              <a:rPr lang="en-US" sz="1600" b="1" dirty="0" err="1" smtClean="0">
                <a:solidFill>
                  <a:schemeClr val="tx2">
                    <a:lumMod val="50000"/>
                  </a:schemeClr>
                </a:solidFill>
                <a:latin typeface="Arial" panose="020B0604020202020204" pitchFamily="34" charset="0"/>
                <a:cs typeface="Arial" panose="020B0604020202020204" pitchFamily="34" charset="0"/>
              </a:rPr>
              <a:t>gian</a:t>
            </a:r>
            <a:r>
              <a:rPr lang="en-US" sz="1600" b="1" dirty="0" smtClean="0">
                <a:solidFill>
                  <a:schemeClr val="tx2">
                    <a:lumMod val="50000"/>
                  </a:schemeClr>
                </a:solidFill>
                <a:latin typeface="Arial" panose="020B0604020202020204" pitchFamily="34" charset="0"/>
                <a:cs typeface="Arial" panose="020B0604020202020204" pitchFamily="34" charset="0"/>
              </a:rPr>
              <a:t> </a:t>
            </a:r>
            <a:r>
              <a:rPr lang="en-US" sz="1600" b="1" dirty="0" err="1" smtClean="0">
                <a:solidFill>
                  <a:schemeClr val="tx2">
                    <a:lumMod val="50000"/>
                  </a:schemeClr>
                </a:solidFill>
                <a:latin typeface="Arial" panose="020B0604020202020204" pitchFamily="34" charset="0"/>
                <a:cs typeface="Arial" panose="020B0604020202020204" pitchFamily="34" charset="0"/>
              </a:rPr>
              <a:t>cập</a:t>
            </a:r>
            <a:r>
              <a:rPr lang="en-US" sz="1600" b="1" dirty="0" smtClean="0">
                <a:solidFill>
                  <a:schemeClr val="tx2">
                    <a:lumMod val="50000"/>
                  </a:schemeClr>
                </a:solidFill>
                <a:latin typeface="Arial" panose="020B0604020202020204" pitchFamily="34" charset="0"/>
                <a:cs typeface="Arial" panose="020B0604020202020204" pitchFamily="34" charset="0"/>
              </a:rPr>
              <a:t> </a:t>
            </a:r>
            <a:r>
              <a:rPr lang="en-US" sz="1600" b="1" dirty="0" err="1" smtClean="0">
                <a:solidFill>
                  <a:schemeClr val="tx2">
                    <a:lumMod val="50000"/>
                  </a:schemeClr>
                </a:solidFill>
                <a:latin typeface="Arial" panose="020B0604020202020204" pitchFamily="34" charset="0"/>
                <a:cs typeface="Arial" panose="020B0604020202020204" pitchFamily="34" charset="0"/>
              </a:rPr>
              <a:t>nhật</a:t>
            </a:r>
            <a:r>
              <a:rPr lang="en-US" sz="1600" b="1" dirty="0" smtClean="0">
                <a:solidFill>
                  <a:schemeClr val="tx2">
                    <a:lumMod val="50000"/>
                  </a:schemeClr>
                </a:solidFill>
                <a:latin typeface="Arial" panose="020B0604020202020204" pitchFamily="34" charset="0"/>
                <a:cs typeface="Arial" panose="020B0604020202020204" pitchFamily="34" charset="0"/>
              </a:rPr>
              <a:t> </a:t>
            </a:r>
            <a:r>
              <a:rPr lang="en-US" sz="1600" b="1" dirty="0" err="1" smtClean="0">
                <a:solidFill>
                  <a:schemeClr val="tx2">
                    <a:lumMod val="50000"/>
                  </a:schemeClr>
                </a:solidFill>
                <a:latin typeface="Arial" panose="020B0604020202020204" pitchFamily="34" charset="0"/>
                <a:cs typeface="Arial" panose="020B0604020202020204" pitchFamily="34" charset="0"/>
              </a:rPr>
              <a:t>kiến</a:t>
            </a:r>
            <a:r>
              <a:rPr lang="en-US" sz="1600" b="1" dirty="0" smtClean="0">
                <a:solidFill>
                  <a:schemeClr val="tx2">
                    <a:lumMod val="50000"/>
                  </a:schemeClr>
                </a:solidFill>
                <a:latin typeface="Arial" panose="020B0604020202020204" pitchFamily="34" charset="0"/>
                <a:cs typeface="Arial" panose="020B0604020202020204" pitchFamily="34" charset="0"/>
              </a:rPr>
              <a:t> </a:t>
            </a:r>
            <a:r>
              <a:rPr lang="en-US" sz="1600" b="1" dirty="0" err="1" smtClean="0">
                <a:solidFill>
                  <a:schemeClr val="tx2">
                    <a:lumMod val="50000"/>
                  </a:schemeClr>
                </a:solidFill>
                <a:latin typeface="Arial" panose="020B0604020202020204" pitchFamily="34" charset="0"/>
                <a:cs typeface="Arial" panose="020B0604020202020204" pitchFamily="34" charset="0"/>
              </a:rPr>
              <a:t>thức</a:t>
            </a:r>
            <a:r>
              <a:rPr lang="en-US" sz="1600" b="1" dirty="0" smtClean="0">
                <a:solidFill>
                  <a:schemeClr val="tx2">
                    <a:lumMod val="50000"/>
                  </a:schemeClr>
                </a:solidFill>
                <a:latin typeface="Arial" panose="020B0604020202020204" pitchFamily="34" charset="0"/>
                <a:cs typeface="Arial" panose="020B0604020202020204" pitchFamily="34" charset="0"/>
              </a:rPr>
              <a:t> y </a:t>
            </a:r>
            <a:r>
              <a:rPr lang="en-US" sz="1600" b="1" dirty="0" err="1" smtClean="0">
                <a:solidFill>
                  <a:schemeClr val="tx2">
                    <a:lumMod val="50000"/>
                  </a:schemeClr>
                </a:solidFill>
                <a:latin typeface="Arial" panose="020B0604020202020204" pitchFamily="34" charset="0"/>
                <a:cs typeface="Arial" panose="020B0604020202020204" pitchFamily="34" charset="0"/>
              </a:rPr>
              <a:t>khoa</a:t>
            </a:r>
            <a:r>
              <a:rPr lang="en-US" sz="1600" b="1" dirty="0" smtClean="0">
                <a:solidFill>
                  <a:schemeClr val="tx2">
                    <a:lumMod val="50000"/>
                  </a:schemeClr>
                </a:solidFill>
                <a:latin typeface="Arial" panose="020B0604020202020204" pitchFamily="34" charset="0"/>
                <a:cs typeface="Arial" panose="020B0604020202020204" pitchFamily="34" charset="0"/>
              </a:rPr>
              <a:t> </a:t>
            </a:r>
            <a:r>
              <a:rPr lang="en-US" sz="1600" b="1" dirty="0" err="1" smtClean="0">
                <a:solidFill>
                  <a:schemeClr val="tx2">
                    <a:lumMod val="50000"/>
                  </a:schemeClr>
                </a:solidFill>
                <a:latin typeface="Arial" panose="020B0604020202020204" pitchFamily="34" charset="0"/>
                <a:cs typeface="Arial" panose="020B0604020202020204" pitchFamily="34" charset="0"/>
              </a:rPr>
              <a:t>liên</a:t>
            </a:r>
            <a:r>
              <a:rPr lang="en-US" sz="1600" b="1" dirty="0" smtClean="0">
                <a:solidFill>
                  <a:schemeClr val="tx2">
                    <a:lumMod val="50000"/>
                  </a:schemeClr>
                </a:solidFill>
                <a:latin typeface="Arial" panose="020B0604020202020204" pitchFamily="34" charset="0"/>
                <a:cs typeface="Arial" panose="020B0604020202020204" pitchFamily="34" charset="0"/>
              </a:rPr>
              <a:t> </a:t>
            </a:r>
            <a:r>
              <a:rPr lang="en-US" sz="1600" b="1" dirty="0" err="1" smtClean="0">
                <a:solidFill>
                  <a:schemeClr val="tx2">
                    <a:lumMod val="50000"/>
                  </a:schemeClr>
                </a:solidFill>
                <a:latin typeface="Arial" panose="020B0604020202020204" pitchFamily="34" charset="0"/>
                <a:cs typeface="Arial" panose="020B0604020202020204" pitchFamily="34" charset="0"/>
              </a:rPr>
              <a:t>tục</a:t>
            </a:r>
            <a:endParaRPr lang="en-US" sz="1600" b="1" dirty="0" smtClean="0">
              <a:solidFill>
                <a:schemeClr val="tx2">
                  <a:lumMod val="50000"/>
                </a:schemeClr>
              </a:solidFill>
              <a:latin typeface="Arial" panose="020B0604020202020204" pitchFamily="34" charset="0"/>
              <a:cs typeface="Arial" panose="020B0604020202020204" pitchFamily="34" charset="0"/>
            </a:endParaRPr>
          </a:p>
          <a:p>
            <a:pPr algn="ctr"/>
            <a:endParaRPr lang="en-US" sz="1200" b="1" i="1" dirty="0">
              <a:solidFill>
                <a:schemeClr val="tx1"/>
              </a:solidFill>
              <a:latin typeface="Arial" panose="020B0604020202020204" pitchFamily="34" charset="0"/>
              <a:cs typeface="Arial" panose="020B0604020202020204" pitchFamily="34" charset="0"/>
            </a:endParaRPr>
          </a:p>
        </p:txBody>
      </p:sp>
      <p:sp>
        <p:nvSpPr>
          <p:cNvPr id="22" name="Rectangle 21"/>
          <p:cNvSpPr/>
          <p:nvPr/>
        </p:nvSpPr>
        <p:spPr>
          <a:xfrm>
            <a:off x="454491" y="1718923"/>
            <a:ext cx="2440850" cy="2803226"/>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150000"/>
              </a:lnSpc>
            </a:pPr>
            <a:r>
              <a:rPr lang="en-US" sz="1600" dirty="0" smtClean="0">
                <a:solidFill>
                  <a:schemeClr val="tx1"/>
                </a:solidFill>
                <a:latin typeface="Arial" panose="020B0604020202020204" pitchFamily="34" charset="0"/>
                <a:cs typeface="Arial" panose="020B0604020202020204" pitchFamily="34" charset="0"/>
              </a:rPr>
              <a:t>1. </a:t>
            </a:r>
            <a:r>
              <a:rPr lang="vi-VN" sz="1600" dirty="0" smtClean="0">
                <a:solidFill>
                  <a:schemeClr val="tx1"/>
                </a:solidFill>
                <a:latin typeface="Arial" panose="020B0604020202020204" pitchFamily="34" charset="0"/>
                <a:cs typeface="Arial" panose="020B0604020202020204" pitchFamily="34" charset="0"/>
              </a:rPr>
              <a:t>Người </a:t>
            </a:r>
            <a:r>
              <a:rPr lang="vi-VN" sz="1600" dirty="0">
                <a:solidFill>
                  <a:schemeClr val="tx1"/>
                </a:solidFill>
                <a:latin typeface="Arial" panose="020B0604020202020204" pitchFamily="34" charset="0"/>
                <a:cs typeface="Arial" panose="020B0604020202020204" pitchFamily="34" charset="0"/>
              </a:rPr>
              <a:t>hành nghề </a:t>
            </a:r>
            <a:r>
              <a:rPr lang="en-US" sz="1600" dirty="0" err="1" smtClean="0">
                <a:solidFill>
                  <a:schemeClr val="tx1"/>
                </a:solidFill>
                <a:latin typeface="Arial" panose="020B0604020202020204" pitchFamily="34" charset="0"/>
                <a:cs typeface="Arial" panose="020B0604020202020204" pitchFamily="34" charset="0"/>
              </a:rPr>
              <a:t>KBCB</a:t>
            </a:r>
            <a:r>
              <a:rPr lang="vi-VN" sz="1600" dirty="0" smtClean="0">
                <a:solidFill>
                  <a:schemeClr val="tx1"/>
                </a:solidFill>
                <a:latin typeface="Arial" panose="020B0604020202020204" pitchFamily="34" charset="0"/>
                <a:cs typeface="Arial" panose="020B0604020202020204" pitchFamily="34" charset="0"/>
              </a:rPr>
              <a:t> có </a:t>
            </a:r>
            <a:r>
              <a:rPr lang="vi-VN" sz="1600" dirty="0">
                <a:solidFill>
                  <a:schemeClr val="tx1"/>
                </a:solidFill>
                <a:latin typeface="Arial" panose="020B0604020202020204" pitchFamily="34" charset="0"/>
                <a:cs typeface="Arial" panose="020B0604020202020204" pitchFamily="34" charset="0"/>
              </a:rPr>
              <a:t>nghĩa </a:t>
            </a:r>
            <a:r>
              <a:rPr lang="vi-VN" sz="1600" dirty="0" smtClean="0">
                <a:solidFill>
                  <a:schemeClr val="tx1"/>
                </a:solidFill>
                <a:latin typeface="Arial" panose="020B0604020202020204" pitchFamily="34" charset="0"/>
                <a:cs typeface="Arial" panose="020B0604020202020204" pitchFamily="34" charset="0"/>
              </a:rPr>
              <a:t>vụ</a:t>
            </a:r>
            <a:r>
              <a:rPr lang="en-US" sz="1600" dirty="0" smtClean="0">
                <a:solidFill>
                  <a:schemeClr val="tx1"/>
                </a:solidFill>
                <a:latin typeface="Arial" panose="020B0604020202020204" pitchFamily="34" charset="0"/>
                <a:cs typeface="Arial" panose="020B0604020202020204" pitchFamily="34" charset="0"/>
              </a:rPr>
              <a:t>:</a:t>
            </a:r>
            <a:r>
              <a:rPr lang="vi-VN" sz="1600" dirty="0" smtClean="0">
                <a:solidFill>
                  <a:schemeClr val="tx1"/>
                </a:solidFill>
                <a:latin typeface="Arial" panose="020B0604020202020204" pitchFamily="34" charset="0"/>
                <a:cs typeface="Arial" panose="020B0604020202020204" pitchFamily="34" charset="0"/>
              </a:rPr>
              <a:t> cập </a:t>
            </a:r>
            <a:r>
              <a:rPr lang="vi-VN" sz="1600" dirty="0">
                <a:solidFill>
                  <a:schemeClr val="tx1"/>
                </a:solidFill>
                <a:latin typeface="Arial" panose="020B0604020202020204" pitchFamily="34" charset="0"/>
                <a:cs typeface="Arial" panose="020B0604020202020204" pitchFamily="34" charset="0"/>
              </a:rPr>
              <a:t>nhật </a:t>
            </a:r>
            <a:r>
              <a:rPr lang="en-US" sz="1600" dirty="0" err="1" smtClean="0">
                <a:solidFill>
                  <a:schemeClr val="tx1"/>
                </a:solidFill>
                <a:latin typeface="Arial" panose="020B0604020202020204" pitchFamily="34" charset="0"/>
                <a:cs typeface="Arial" panose="020B0604020202020204" pitchFamily="34" charset="0"/>
              </a:rPr>
              <a:t>KTYKLT</a:t>
            </a:r>
            <a:r>
              <a:rPr lang="vi-VN" sz="1600" dirty="0" smtClean="0">
                <a:solidFill>
                  <a:schemeClr val="tx1"/>
                </a:solidFill>
                <a:latin typeface="Arial" panose="020B0604020202020204" pitchFamily="34" charset="0"/>
                <a:cs typeface="Arial" panose="020B0604020202020204" pitchFamily="34" charset="0"/>
              </a:rPr>
              <a:t> </a:t>
            </a:r>
            <a:r>
              <a:rPr lang="vi-VN" sz="1600" dirty="0">
                <a:solidFill>
                  <a:schemeClr val="tx1"/>
                </a:solidFill>
                <a:latin typeface="Arial" panose="020B0604020202020204" pitchFamily="34" charset="0"/>
                <a:cs typeface="Arial" panose="020B0604020202020204" pitchFamily="34" charset="0"/>
              </a:rPr>
              <a:t>tối thiểu </a:t>
            </a:r>
            <a:r>
              <a:rPr lang="vi-VN" sz="1600" dirty="0">
                <a:solidFill>
                  <a:srgbClr val="C00000"/>
                </a:solidFill>
                <a:latin typeface="Arial" panose="020B0604020202020204" pitchFamily="34" charset="0"/>
                <a:cs typeface="Arial" panose="020B0604020202020204" pitchFamily="34" charset="0"/>
              </a:rPr>
              <a:t>120</a:t>
            </a:r>
            <a:r>
              <a:rPr lang="vi-VN" sz="1600" dirty="0">
                <a:solidFill>
                  <a:schemeClr val="tx1"/>
                </a:solidFill>
                <a:latin typeface="Arial" panose="020B0604020202020204" pitchFamily="34" charset="0"/>
                <a:cs typeface="Arial" panose="020B0604020202020204" pitchFamily="34" charset="0"/>
              </a:rPr>
              <a:t> tiết học trong </a:t>
            </a:r>
            <a:r>
              <a:rPr lang="vi-VN" sz="1600" dirty="0">
                <a:solidFill>
                  <a:srgbClr val="C00000"/>
                </a:solidFill>
                <a:latin typeface="Arial" panose="020B0604020202020204" pitchFamily="34" charset="0"/>
                <a:cs typeface="Arial" panose="020B0604020202020204" pitchFamily="34" charset="0"/>
              </a:rPr>
              <a:t>5 năm </a:t>
            </a:r>
            <a:r>
              <a:rPr lang="vi-VN" sz="1600" dirty="0">
                <a:solidFill>
                  <a:schemeClr val="tx1"/>
                </a:solidFill>
                <a:latin typeface="Arial" panose="020B0604020202020204" pitchFamily="34" charset="0"/>
                <a:cs typeface="Arial" panose="020B0604020202020204" pitchFamily="34" charset="0"/>
              </a:rPr>
              <a:t>liên tiếp. </a:t>
            </a:r>
            <a:endParaRPr lang="en-US" sz="1600" dirty="0" smtClean="0">
              <a:solidFill>
                <a:schemeClr val="tx1"/>
              </a:solidFill>
              <a:latin typeface="Arial" panose="020B0604020202020204" pitchFamily="34" charset="0"/>
              <a:cs typeface="Arial" panose="020B0604020202020204" pitchFamily="34" charset="0"/>
            </a:endParaRPr>
          </a:p>
          <a:p>
            <a:pPr>
              <a:lnSpc>
                <a:spcPct val="150000"/>
              </a:lnSpc>
            </a:pPr>
            <a:endParaRPr lang="en-US" sz="1600" b="1" dirty="0" smtClean="0">
              <a:solidFill>
                <a:schemeClr val="tx1"/>
              </a:solidFill>
              <a:latin typeface="Arial" panose="020B0604020202020204" pitchFamily="34" charset="0"/>
              <a:cs typeface="Arial" panose="020B0604020202020204" pitchFamily="34" charset="0"/>
            </a:endParaRPr>
          </a:p>
          <a:p>
            <a:endParaRPr lang="en-US" sz="1300" dirty="0" smtClean="0">
              <a:solidFill>
                <a:schemeClr val="tx1"/>
              </a:solidFill>
              <a:latin typeface="Arial" panose="020B0604020202020204" pitchFamily="34" charset="0"/>
              <a:cs typeface="Arial" panose="020B0604020202020204" pitchFamily="34" charset="0"/>
            </a:endParaRPr>
          </a:p>
          <a:p>
            <a:endParaRPr lang="en-US" sz="1300" dirty="0" smtClean="0">
              <a:solidFill>
                <a:schemeClr val="tx1"/>
              </a:solidFill>
              <a:latin typeface="Arial" panose="020B0604020202020204" pitchFamily="34" charset="0"/>
              <a:cs typeface="Arial" panose="020B0604020202020204" pitchFamily="34" charset="0"/>
            </a:endParaRPr>
          </a:p>
        </p:txBody>
      </p:sp>
      <p:sp>
        <p:nvSpPr>
          <p:cNvPr id="25" name="Rectangle 24"/>
          <p:cNvSpPr/>
          <p:nvPr/>
        </p:nvSpPr>
        <p:spPr>
          <a:xfrm>
            <a:off x="3488446" y="1721572"/>
            <a:ext cx="2456058" cy="287281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150000"/>
              </a:lnSpc>
            </a:pPr>
            <a:r>
              <a:rPr lang="en-US" sz="1600" dirty="0" smtClean="0">
                <a:solidFill>
                  <a:schemeClr val="tx1"/>
                </a:solidFill>
                <a:latin typeface="Arial" panose="020B0604020202020204" pitchFamily="34" charset="0"/>
                <a:cs typeface="Arial" panose="020B0604020202020204" pitchFamily="34" charset="0"/>
              </a:rPr>
              <a:t>2. </a:t>
            </a:r>
            <a:r>
              <a:rPr lang="vi-VN" sz="1600" dirty="0" smtClean="0">
                <a:solidFill>
                  <a:schemeClr val="tx1"/>
                </a:solidFill>
                <a:latin typeface="Arial" panose="020B0604020202020204" pitchFamily="34" charset="0"/>
                <a:cs typeface="Arial" panose="020B0604020202020204" pitchFamily="34" charset="0"/>
              </a:rPr>
              <a:t>Người </a:t>
            </a:r>
            <a:r>
              <a:rPr lang="vi-VN" sz="1600" dirty="0">
                <a:solidFill>
                  <a:schemeClr val="tx1"/>
                </a:solidFill>
                <a:latin typeface="Arial" panose="020B0604020202020204" pitchFamily="34" charset="0"/>
                <a:cs typeface="Arial" panose="020B0604020202020204" pitchFamily="34" charset="0"/>
              </a:rPr>
              <a:t>hành nghề </a:t>
            </a:r>
            <a:r>
              <a:rPr lang="vi-VN" sz="1600" dirty="0" smtClean="0">
                <a:solidFill>
                  <a:schemeClr val="tx1"/>
                </a:solidFill>
                <a:latin typeface="Arial" panose="020B0604020202020204" pitchFamily="34" charset="0"/>
                <a:cs typeface="Arial" panose="020B0604020202020204" pitchFamily="34" charset="0"/>
              </a:rPr>
              <a:t>tham </a:t>
            </a:r>
            <a:r>
              <a:rPr lang="vi-VN" sz="1600" dirty="0">
                <a:solidFill>
                  <a:schemeClr val="tx1"/>
                </a:solidFill>
                <a:latin typeface="Arial" panose="020B0604020202020204" pitchFamily="34" charset="0"/>
                <a:cs typeface="Arial" panose="020B0604020202020204" pitchFamily="34" charset="0"/>
              </a:rPr>
              <a:t>gia các hình thức cập nhật kiến thức y khoa liên tục khác nhau được cộng dồn để tính thời gian cập nhật </a:t>
            </a:r>
            <a:r>
              <a:rPr lang="en-US" sz="1600" dirty="0" err="1" smtClean="0">
                <a:solidFill>
                  <a:schemeClr val="tx1"/>
                </a:solidFill>
                <a:latin typeface="Arial" panose="020B0604020202020204" pitchFamily="34" charset="0"/>
                <a:cs typeface="Arial" panose="020B0604020202020204" pitchFamily="34" charset="0"/>
              </a:rPr>
              <a:t>KTYKLT</a:t>
            </a:r>
            <a:r>
              <a:rPr lang="vi-VN" sz="1600" dirty="0" smtClean="0">
                <a:solidFill>
                  <a:schemeClr val="tx1"/>
                </a:solidFill>
                <a:latin typeface="Arial" panose="020B0604020202020204" pitchFamily="34" charset="0"/>
                <a:cs typeface="Arial" panose="020B0604020202020204" pitchFamily="34" charset="0"/>
              </a:rPr>
              <a:t>.</a:t>
            </a:r>
            <a:endParaRPr lang="en-US" sz="1600" dirty="0" smtClean="0">
              <a:solidFill>
                <a:schemeClr val="tx1"/>
              </a:solidFill>
              <a:latin typeface="Arial" panose="020B0604020202020204" pitchFamily="34" charset="0"/>
              <a:cs typeface="Arial" panose="020B0604020202020204" pitchFamily="34" charset="0"/>
            </a:endParaRPr>
          </a:p>
          <a:p>
            <a:pPr>
              <a:lnSpc>
                <a:spcPct val="150000"/>
              </a:lnSpc>
            </a:pPr>
            <a:endParaRPr lang="en-US" sz="1600" b="1" dirty="0" smtClean="0">
              <a:solidFill>
                <a:schemeClr val="tx1"/>
              </a:solidFill>
              <a:latin typeface="Arial" panose="020B0604020202020204" pitchFamily="34" charset="0"/>
              <a:cs typeface="Arial" panose="020B0604020202020204" pitchFamily="34" charset="0"/>
            </a:endParaRPr>
          </a:p>
        </p:txBody>
      </p:sp>
      <p:sp>
        <p:nvSpPr>
          <p:cNvPr id="27" name="Rectangle 26"/>
          <p:cNvSpPr/>
          <p:nvPr/>
        </p:nvSpPr>
        <p:spPr>
          <a:xfrm>
            <a:off x="6305689" y="1718922"/>
            <a:ext cx="2383820" cy="2875463"/>
          </a:xfrm>
          <a:prstGeom prst="rect">
            <a:avLst/>
          </a:prstGeom>
        </p:spPr>
        <p:style>
          <a:lnRef idx="2">
            <a:schemeClr val="accent1"/>
          </a:lnRef>
          <a:fillRef idx="1">
            <a:schemeClr val="lt1"/>
          </a:fillRef>
          <a:effectRef idx="0">
            <a:schemeClr val="accent1"/>
          </a:effectRef>
          <a:fontRef idx="minor">
            <a:schemeClr val="dk1"/>
          </a:fontRef>
        </p:style>
        <p:txBody>
          <a:bodyPr rtlCol="0" anchor="ctr"/>
          <a:lstStyle/>
          <a:p>
            <a:pPr>
              <a:lnSpc>
                <a:spcPct val="150000"/>
              </a:lnSpc>
            </a:pPr>
            <a:r>
              <a:rPr lang="en-US" sz="1600" dirty="0" smtClean="0">
                <a:solidFill>
                  <a:schemeClr val="tx1"/>
                </a:solidFill>
                <a:latin typeface="Arial" panose="020B0604020202020204" pitchFamily="34" charset="0"/>
                <a:cs typeface="Arial" panose="020B0604020202020204" pitchFamily="34" charset="0"/>
              </a:rPr>
              <a:t>3. </a:t>
            </a:r>
            <a:r>
              <a:rPr lang="vi-VN" sz="1600" dirty="0" smtClean="0">
                <a:solidFill>
                  <a:schemeClr val="tx1"/>
                </a:solidFill>
                <a:latin typeface="Arial" panose="020B0604020202020204" pitchFamily="34" charset="0"/>
                <a:cs typeface="Arial" panose="020B0604020202020204" pitchFamily="34" charset="0"/>
              </a:rPr>
              <a:t>Cấp </a:t>
            </a:r>
            <a:r>
              <a:rPr lang="vi-VN" sz="1600" dirty="0">
                <a:solidFill>
                  <a:schemeClr val="tx1"/>
                </a:solidFill>
                <a:latin typeface="Arial" panose="020B0604020202020204" pitchFamily="34" charset="0"/>
                <a:cs typeface="Arial" panose="020B0604020202020204" pitchFamily="34" charset="0"/>
              </a:rPr>
              <a:t>có thẩm quyền quản lý người hành nghề có trách nhiệm theo dõi, xác nhận, cộng dồn thời gian tham gia cập nhật </a:t>
            </a:r>
            <a:r>
              <a:rPr lang="en-US" sz="1600" dirty="0" err="1" smtClean="0">
                <a:solidFill>
                  <a:schemeClr val="tx1"/>
                </a:solidFill>
                <a:latin typeface="Arial" panose="020B0604020202020204" pitchFamily="34" charset="0"/>
                <a:cs typeface="Arial" panose="020B0604020202020204" pitchFamily="34" charset="0"/>
              </a:rPr>
              <a:t>KTYKLT</a:t>
            </a:r>
            <a:r>
              <a:rPr lang="en-US" sz="1600" dirty="0" smtClean="0">
                <a:solidFill>
                  <a:schemeClr val="tx1"/>
                </a:solidFill>
                <a:latin typeface="Arial" panose="020B0604020202020204" pitchFamily="34" charset="0"/>
                <a:cs typeface="Arial" panose="020B0604020202020204" pitchFamily="34" charset="0"/>
              </a:rPr>
              <a:t> </a:t>
            </a:r>
            <a:r>
              <a:rPr lang="vi-VN" sz="1600" dirty="0" smtClean="0">
                <a:solidFill>
                  <a:schemeClr val="tx1"/>
                </a:solidFill>
                <a:latin typeface="Arial" panose="020B0604020202020204" pitchFamily="34" charset="0"/>
                <a:cs typeface="Arial" panose="020B0604020202020204" pitchFamily="34" charset="0"/>
              </a:rPr>
              <a:t>cho </a:t>
            </a:r>
            <a:r>
              <a:rPr lang="vi-VN" sz="1600" dirty="0">
                <a:solidFill>
                  <a:schemeClr val="tx1"/>
                </a:solidFill>
                <a:latin typeface="Arial" panose="020B0604020202020204" pitchFamily="34" charset="0"/>
                <a:cs typeface="Arial" panose="020B0604020202020204" pitchFamily="34" charset="0"/>
              </a:rPr>
              <a:t>người hành </a:t>
            </a:r>
            <a:r>
              <a:rPr lang="vi-VN" sz="1600" dirty="0" smtClean="0">
                <a:solidFill>
                  <a:schemeClr val="tx1"/>
                </a:solidFill>
                <a:latin typeface="Arial" panose="020B0604020202020204" pitchFamily="34" charset="0"/>
                <a:cs typeface="Arial" panose="020B0604020202020204" pitchFamily="34" charset="0"/>
              </a:rPr>
              <a:t>nghề</a:t>
            </a:r>
            <a:endParaRPr lang="en-US" sz="1600" dirty="0" smtClean="0">
              <a:solidFill>
                <a:schemeClr val="tx1"/>
              </a:solidFill>
              <a:latin typeface="Arial" panose="020B0604020202020204" pitchFamily="34" charset="0"/>
              <a:cs typeface="Arial" panose="020B0604020202020204" pitchFamily="34" charset="0"/>
            </a:endParaRPr>
          </a:p>
        </p:txBody>
      </p:sp>
      <p:cxnSp>
        <p:nvCxnSpPr>
          <p:cNvPr id="30" name="Straight Arrow Connector 29"/>
          <p:cNvCxnSpPr>
            <a:stCxn id="5" idx="2"/>
            <a:endCxn id="22" idx="0"/>
          </p:cNvCxnSpPr>
          <p:nvPr/>
        </p:nvCxnSpPr>
        <p:spPr>
          <a:xfrm flipH="1">
            <a:off x="1674916" y="1396653"/>
            <a:ext cx="3186032" cy="32227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4860948" y="794607"/>
            <a:ext cx="0" cy="22984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5" idx="2"/>
          </p:cNvCxnSpPr>
          <p:nvPr/>
        </p:nvCxnSpPr>
        <p:spPr>
          <a:xfrm>
            <a:off x="4860948" y="1396653"/>
            <a:ext cx="2682892" cy="289427"/>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a:stCxn id="5" idx="2"/>
          </p:cNvCxnSpPr>
          <p:nvPr/>
        </p:nvCxnSpPr>
        <p:spPr>
          <a:xfrm>
            <a:off x="4860948" y="1396653"/>
            <a:ext cx="0" cy="327965"/>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0635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1216</TotalTime>
  <Words>1671</Words>
  <Application>Microsoft Office PowerPoint</Application>
  <PresentationFormat>On-screen Show (16:9)</PresentationFormat>
  <Paragraphs>206</Paragraphs>
  <Slides>13</Slides>
  <Notes>0</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 BÁO CÁO QUY ĐỊNH VỀ ĐÁNH GIÁ NĂNG LỰC HÀNH NGHỀ VÀ CẬP NHẬT KIẾN THỨC Y KHOA LIÊN TỤC TRONG LUẬT KHÁM BỆNH, CHỮA BỆNH                                </vt:lpstr>
      <vt:lpstr>Nội dung trình bày:</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BẢNG TỔNG HỢP NỘI DUNG GÓP Ý CÁC VỤ CỤC VỀ DỰ THẢO QUYẾT ĐỊNH  QUY ĐỊNH CHỨC NĂNG, NHIỆM VỤ QUYỀN HẠN VÀ CƠ CẤU TỔ CHỨC CỦA CỤC</dc:title>
  <dc:creator>CUONG</dc:creator>
  <cp:lastModifiedBy>Sở Y tế</cp:lastModifiedBy>
  <cp:revision>132</cp:revision>
  <cp:lastPrinted>2023-04-03T10:37:32Z</cp:lastPrinted>
  <dcterms:created xsi:type="dcterms:W3CDTF">2023-03-14T02:43:29Z</dcterms:created>
  <dcterms:modified xsi:type="dcterms:W3CDTF">2023-05-23T03:18:18Z</dcterms:modified>
</cp:coreProperties>
</file>