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9"/>
  </p:handoutMasterIdLst>
  <p:sldIdLst>
    <p:sldId id="257" r:id="rId2"/>
    <p:sldId id="259" r:id="rId3"/>
    <p:sldId id="286" r:id="rId4"/>
    <p:sldId id="260" r:id="rId5"/>
    <p:sldId id="261" r:id="rId6"/>
    <p:sldId id="262" r:id="rId7"/>
    <p:sldId id="285" r:id="rId8"/>
    <p:sldId id="287" r:id="rId9"/>
    <p:sldId id="288" r:id="rId10"/>
    <p:sldId id="290" r:id="rId11"/>
    <p:sldId id="291" r:id="rId12"/>
    <p:sldId id="264" r:id="rId13"/>
    <p:sldId id="265" r:id="rId14"/>
    <p:sldId id="266" r:id="rId15"/>
    <p:sldId id="283" r:id="rId16"/>
    <p:sldId id="284" r:id="rId17"/>
    <p:sldId id="280" r:id="rId18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>
        <p:scale>
          <a:sx n="80" d="100"/>
          <a:sy n="80" d="100"/>
        </p:scale>
        <p:origin x="-990" y="-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885FE4-1FBE-4A48-975C-114793EEB59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69AC870-CC4F-4B20-9513-A81EB3206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86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45E92-F2EF-4C33-BEB4-A0B95108DE25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EB96-B42E-44E5-8802-035C4BB64CF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45E92-F2EF-4C33-BEB4-A0B95108DE25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EB96-B42E-44E5-8802-035C4BB64C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45E92-F2EF-4C33-BEB4-A0B95108DE25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EB96-B42E-44E5-8802-035C4BB64C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45E92-F2EF-4C33-BEB4-A0B95108DE25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EB96-B42E-44E5-8802-035C4BB64C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45E92-F2EF-4C33-BEB4-A0B95108DE25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EB96-B42E-44E5-8802-035C4BB64CF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45E92-F2EF-4C33-BEB4-A0B95108DE25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EB96-B42E-44E5-8802-035C4BB64C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45E92-F2EF-4C33-BEB4-A0B95108DE25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EB96-B42E-44E5-8802-035C4BB64C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45E92-F2EF-4C33-BEB4-A0B95108DE25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EB96-B42E-44E5-8802-035C4BB64C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45E92-F2EF-4C33-BEB4-A0B95108DE25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EB96-B42E-44E5-8802-035C4BB64CF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45E92-F2EF-4C33-BEB4-A0B95108DE25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EB96-B42E-44E5-8802-035C4BB64C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45E92-F2EF-4C33-BEB4-A0B95108DE25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EB96-B42E-44E5-8802-035C4BB64C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1A45E92-F2EF-4C33-BEB4-A0B95108DE25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094EB96-B42E-44E5-8802-035C4BB64CF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7574"/>
            <a:ext cx="9144000" cy="415592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-36512" y="1779662"/>
            <a:ext cx="91826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ĐỊNH HƯỚNG NỘI DUNG TRỌNG TÂM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CẦN</a:t>
            </a:r>
            <a:endParaRPr lang="vi-VN" sz="24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CUNG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CẤP</a:t>
            </a:r>
            <a:r>
              <a:rPr lang="vi-VN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THÔNG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TIN CHO BÁO CHÍ NĂM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2024</a:t>
            </a:r>
            <a:r>
              <a:rPr lang="vi-VN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2025</a:t>
            </a:r>
            <a:endParaRPr lang="vi-VN" sz="24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KỸ NĂNG PHÁT NGÔN VÀ TRẢ LỜI PHỎNG VẤN BÁO CHÍ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27984" y="372387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Đồng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chí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Vũ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Tiến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Điền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UVBTV, </a:t>
            </a:r>
            <a:r>
              <a:rPr lang="en-US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Trưởng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Ban </a:t>
            </a:r>
            <a:r>
              <a:rPr lang="en-US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Tuyên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giáo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Tỉnh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ủy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83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Rectangle 10"/>
          <p:cNvSpPr/>
          <p:nvPr/>
        </p:nvSpPr>
        <p:spPr>
          <a:xfrm>
            <a:off x="107504" y="1347614"/>
            <a:ext cx="8819710" cy="2259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ctr">
              <a:spcBef>
                <a:spcPts val="200"/>
              </a:spcBef>
              <a:spcAft>
                <a:spcPts val="200"/>
              </a:spcAft>
            </a:pPr>
            <a:r>
              <a:rPr lang="vi-VN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NỘI DUNG</a:t>
            </a:r>
          </a:p>
          <a:p>
            <a:pPr indent="358775" algn="just">
              <a:spcBef>
                <a:spcPts val="700"/>
              </a:spcBef>
              <a:spcAft>
                <a:spcPts val="700"/>
              </a:spcAft>
            </a:pPr>
            <a:r>
              <a:rPr lang="en-US" sz="2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LÀM RÕ MỘT SỐ NỘI DUNG CÓ LIÊN QUAN</a:t>
            </a:r>
          </a:p>
          <a:p>
            <a:pPr indent="358775" algn="just">
              <a:spcBef>
                <a:spcPts val="700"/>
              </a:spcBef>
              <a:spcAft>
                <a:spcPts val="700"/>
              </a:spcAft>
            </a:pPr>
            <a:r>
              <a:rPr lang="en-US" sz="2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II. </a:t>
            </a:r>
            <a:r>
              <a:rPr lang="en-US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ĐỊNH HƯỚNG NỘI DUNG TRỌNG TÂM CẦN CUNG CẤP THÔNG TIN CHO BÁO CHÍ NĂM 2024 - 2025</a:t>
            </a:r>
          </a:p>
          <a:p>
            <a:pPr indent="358775" algn="just">
              <a:spcBef>
                <a:spcPts val="700"/>
              </a:spcBef>
              <a:spcAft>
                <a:spcPts val="700"/>
              </a:spcAft>
            </a:pPr>
            <a:r>
              <a:rPr lang="en-US" sz="2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III. </a:t>
            </a:r>
            <a:r>
              <a:rPr lang="en-US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KỸ NĂNG PHÁT NGÔN VÀ TRẢ LỜI PHỎNG VẤN BÁO </a:t>
            </a:r>
            <a:r>
              <a:rPr lang="en-US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CHÍ</a:t>
            </a:r>
            <a:endParaRPr lang="en-US" sz="2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5896" y="84569"/>
            <a:ext cx="640131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ĐỊNH HƯỚNG NỘI DUNG TRỌNG TÂM CẦN</a:t>
            </a:r>
            <a:endParaRPr lang="vi-VN" sz="17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CUNG CẤP</a:t>
            </a:r>
            <a:r>
              <a:rPr lang="vi-VN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THÔNG TIN CHO BÁO CHÍ NĂM 2024</a:t>
            </a:r>
            <a:r>
              <a:rPr lang="vi-VN" sz="17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en-US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2025</a:t>
            </a:r>
            <a:endParaRPr lang="vi-VN" sz="17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KỸ NĂNG PHÁT NGÔN VÀ TRẢ LỜI PHỎNG VẤN BÁO CHÍ</a:t>
            </a:r>
            <a:endParaRPr lang="en-US" sz="17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4335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3" name="Rectangle 12"/>
          <p:cNvSpPr/>
          <p:nvPr/>
        </p:nvSpPr>
        <p:spPr>
          <a:xfrm>
            <a:off x="2487714" y="306087"/>
            <a:ext cx="64013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>
              <a:spcBef>
                <a:spcPts val="700"/>
              </a:spcBef>
              <a:spcAft>
                <a:spcPts val="700"/>
              </a:spcAft>
            </a:pP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I. LÀM RÕ MỘT SỐ NỘI DUNG CÓ LIÊN QUAN</a:t>
            </a:r>
            <a:endParaRPr 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2970" y="1275606"/>
            <a:ext cx="8397502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5600" algn="just"/>
            <a:r>
              <a:rPr lang="vi-VN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Vai</a:t>
            </a:r>
            <a:r>
              <a:rPr lang="en-US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trò</a:t>
            </a:r>
            <a:r>
              <a:rPr lang="en-US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việc</a:t>
            </a:r>
            <a:r>
              <a:rPr lang="en-US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phát</a:t>
            </a:r>
            <a:r>
              <a:rPr lang="en-US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ngôn</a:t>
            </a:r>
            <a:r>
              <a:rPr lang="en-US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cung</a:t>
            </a:r>
            <a:r>
              <a:rPr lang="en-US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cấp</a:t>
            </a:r>
            <a:r>
              <a:rPr lang="en-US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thông</a:t>
            </a:r>
            <a:r>
              <a:rPr lang="en-US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tin </a:t>
            </a:r>
            <a:r>
              <a:rPr lang="en-US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cho</a:t>
            </a:r>
            <a:r>
              <a:rPr lang="en-US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báo</a:t>
            </a:r>
            <a:r>
              <a:rPr lang="en-US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chí</a:t>
            </a:r>
            <a:endParaRPr lang="vi-VN" sz="23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vi-VN" sz="23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- </a:t>
            </a:r>
            <a:r>
              <a:rPr lang="en-US" sz="23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Xây</a:t>
            </a:r>
            <a:r>
              <a:rPr lang="en-US" sz="23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dựng</a:t>
            </a:r>
            <a:r>
              <a:rPr lang="en-US" sz="23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3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ảnh</a:t>
            </a:r>
            <a:r>
              <a:rPr lang="vi-VN" sz="23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Thông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qua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việc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ngôn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tổ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chức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có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thể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xây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dựng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quản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lý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hình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ảnh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mình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trong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mắt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công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chúng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Những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thông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tin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được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cung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cấp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một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cách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chính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xác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kịp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thời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sẽ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giúp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tạo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dựng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lòng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tin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uy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tín</a:t>
            </a:r>
            <a:r>
              <a:rPr lang="vi-VN" sz="2300" dirty="0" smtClean="0">
                <a:latin typeface="Arial" pitchFamily="34" charset="0"/>
                <a:cs typeface="Arial" pitchFamily="34" charset="0"/>
              </a:rPr>
              <a:t>.</a:t>
            </a:r>
            <a:endParaRPr lang="vi-VN" sz="23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355600" algn="just"/>
            <a:r>
              <a:rPr lang="vi-VN" sz="23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3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Quản</a:t>
            </a:r>
            <a:r>
              <a:rPr lang="en-US" sz="23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lý</a:t>
            </a:r>
            <a:r>
              <a:rPr lang="en-US" sz="23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khủng</a:t>
            </a:r>
            <a:r>
              <a:rPr lang="en-US" sz="23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hoảng</a:t>
            </a:r>
            <a:r>
              <a:rPr lang="vi-VN" sz="23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Khi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xảy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ra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các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sự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cố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hoặc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khủng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hoảng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việc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ngôn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kịp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thời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chính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xác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sẽ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giúp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giảm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thiểu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tác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động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tiêu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cực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ngăn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chặn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sự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truyền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thông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tin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sai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lệch</a:t>
            </a:r>
            <a:r>
              <a:rPr lang="vi-VN" sz="2300" dirty="0" smtClean="0">
                <a:latin typeface="Arial" pitchFamily="34" charset="0"/>
                <a:cs typeface="Arial" pitchFamily="34" charset="0"/>
              </a:rPr>
              <a:t>.</a:t>
            </a:r>
            <a:endParaRPr lang="vi-VN" sz="23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56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3" name="Rectangle 12"/>
          <p:cNvSpPr/>
          <p:nvPr/>
        </p:nvSpPr>
        <p:spPr>
          <a:xfrm>
            <a:off x="2487714" y="306087"/>
            <a:ext cx="64013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>
              <a:spcBef>
                <a:spcPts val="700"/>
              </a:spcBef>
              <a:spcAft>
                <a:spcPts val="700"/>
              </a:spcAft>
            </a:pP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I. LÀM RÕ MỘT SỐ NỘI DUNG CÓ LIÊN QUAN</a:t>
            </a:r>
            <a:endParaRPr 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2970" y="1275606"/>
            <a:ext cx="8397502" cy="2995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5600" algn="just">
              <a:spcBef>
                <a:spcPts val="400"/>
              </a:spcBef>
              <a:spcAft>
                <a:spcPts val="400"/>
              </a:spcAft>
            </a:pPr>
            <a:r>
              <a:rPr lang="vi-VN" sz="2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Tăng</a:t>
            </a: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cường</a:t>
            </a: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sz="2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bạch</a:t>
            </a:r>
            <a:r>
              <a:rPr lang="vi-VN" sz="2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tăng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cường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tưởng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giám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endParaRPr lang="vi-VN" sz="2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355600" algn="just">
              <a:spcBef>
                <a:spcPts val="400"/>
              </a:spcBef>
              <a:spcAft>
                <a:spcPts val="400"/>
              </a:spcAft>
            </a:pPr>
            <a:r>
              <a:rPr lang="vi-VN" sz="2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dư</a:t>
            </a: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vi-VN" sz="2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tin,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dư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cực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vấn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phức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tạp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phù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6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43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3" name="Rectangle 12"/>
          <p:cNvSpPr/>
          <p:nvPr/>
        </p:nvSpPr>
        <p:spPr>
          <a:xfrm>
            <a:off x="2491162" y="283004"/>
            <a:ext cx="64013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>
              <a:spcBef>
                <a:spcPts val="700"/>
              </a:spcBef>
              <a:spcAft>
                <a:spcPts val="700"/>
              </a:spcAft>
            </a:pPr>
            <a:r>
              <a:rPr lang="en-US" sz="21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I. LÀM RÕ MỘT SỐ NỘI DUNG CÓ LIÊN QUAN</a:t>
            </a:r>
            <a:endParaRPr lang="en-US" sz="21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2656" y="1131590"/>
            <a:ext cx="820891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2. </a:t>
            </a:r>
            <a:r>
              <a:rPr lang="en-US" sz="2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Một</a:t>
            </a:r>
            <a:r>
              <a:rPr lang="en-US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tồn</a:t>
            </a:r>
            <a:r>
              <a:rPr lang="en-US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tại</a:t>
            </a:r>
            <a:r>
              <a:rPr lang="en-US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hạn</a:t>
            </a:r>
            <a:r>
              <a:rPr lang="en-US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chế</a:t>
            </a:r>
            <a:r>
              <a:rPr lang="en-US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(4C)</a:t>
            </a:r>
            <a:endParaRPr lang="vi-VN" sz="2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vi-VN" sz="22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vi-VN" sz="22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.1</a:t>
            </a:r>
            <a:r>
              <a:rPr lang="vi-VN" sz="22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200" b="1" i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Hạn</a:t>
            </a:r>
            <a:r>
              <a:rPr lang="en-US" sz="22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i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chế</a:t>
            </a:r>
            <a:endParaRPr lang="en-US" sz="2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indent="355600" algn="just"/>
            <a:r>
              <a:rPr lang="vi-VN" sz="22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Chưa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chủ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động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cung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cấp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thông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tin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cho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báo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chí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về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những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vụ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việc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xảy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ra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liên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quan</a:t>
            </a:r>
            <a:r>
              <a:rPr lang="vi-VN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đến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cơ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quan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địa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phương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đơn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vị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mình</a:t>
            </a:r>
            <a:r>
              <a:rPr lang="vi-VN" sz="2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lvl="0" indent="355600" algn="just"/>
            <a:r>
              <a:rPr lang="vi-VN" sz="22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Chưa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chủ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động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xử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lý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hoặc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đề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nghị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xử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lý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cải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chính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khi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hiện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báo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chí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đăng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tải</a:t>
            </a:r>
            <a:r>
              <a:rPr lang="vi-VN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không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đúng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sự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thật</a:t>
            </a:r>
            <a:r>
              <a:rPr lang="vi-VN" sz="2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lvl="0" indent="355600" algn="just"/>
            <a:r>
              <a:rPr lang="vi-VN" sz="22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Chậm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cung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cấp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thông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tin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giải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làm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rõ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vụ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việc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báo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chí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đăng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tải</a:t>
            </a:r>
            <a:r>
              <a:rPr lang="vi-VN" sz="2200" dirty="0">
                <a:latin typeface="Arial" pitchFamily="34" charset="0"/>
                <a:cs typeface="Arial" pitchFamily="34" charset="0"/>
              </a:rPr>
              <a:t>.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lvl="0" indent="355600" algn="just"/>
            <a:r>
              <a:rPr lang="vi-VN" sz="22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Còn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hiện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tượng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né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tránh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hoặc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gây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khó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khăn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trong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việc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ngôn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cung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cấp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thông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tin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cho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báo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chí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4335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Rectangle 1"/>
          <p:cNvSpPr/>
          <p:nvPr/>
        </p:nvSpPr>
        <p:spPr>
          <a:xfrm>
            <a:off x="422969" y="1059582"/>
            <a:ext cx="8208912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361950" algn="just">
              <a:spcBef>
                <a:spcPts val="300"/>
              </a:spcBef>
              <a:spcAft>
                <a:spcPts val="300"/>
              </a:spcAft>
            </a:pPr>
            <a:r>
              <a:rPr lang="vi-VN" sz="23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2.2. </a:t>
            </a:r>
            <a:r>
              <a:rPr lang="en-US" sz="2300" b="1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Nguyên</a:t>
            </a:r>
            <a:r>
              <a:rPr lang="en-US" sz="23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i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nhân</a:t>
            </a:r>
            <a:endParaRPr lang="en-US" sz="23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indent="361950" algn="just">
              <a:spcBef>
                <a:spcPts val="300"/>
              </a:spcBef>
              <a:spcAft>
                <a:spcPts val="300"/>
              </a:spcAft>
            </a:pPr>
            <a:r>
              <a:rPr lang="vi-VN" sz="23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Nhận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thức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chưa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đúng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về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vai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trò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ngôn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cung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cấp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thông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tin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báo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chí</a:t>
            </a:r>
            <a:r>
              <a:rPr lang="vi-VN" sz="23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300" dirty="0">
              <a:latin typeface="Arial" pitchFamily="34" charset="0"/>
              <a:cs typeface="Arial" pitchFamily="34" charset="0"/>
            </a:endParaRPr>
          </a:p>
          <a:p>
            <a:pPr lvl="0" indent="361950" algn="just">
              <a:spcBef>
                <a:spcPts val="300"/>
              </a:spcBef>
              <a:spcAft>
                <a:spcPts val="300"/>
              </a:spcAft>
            </a:pPr>
            <a:r>
              <a:rPr lang="vi-VN" sz="23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Tâm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lý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cán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bộ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ngại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tiếp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xúc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với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báo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chí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khá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phổ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biến</a:t>
            </a:r>
            <a:r>
              <a:rPr lang="vi-VN" sz="23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300" dirty="0">
              <a:latin typeface="Arial" pitchFamily="34" charset="0"/>
              <a:cs typeface="Arial" pitchFamily="34" charset="0"/>
            </a:endParaRPr>
          </a:p>
          <a:p>
            <a:pPr lvl="0" indent="361950" algn="just">
              <a:spcBef>
                <a:spcPts val="300"/>
              </a:spcBef>
              <a:spcAft>
                <a:spcPts val="300"/>
              </a:spcAft>
            </a:pPr>
            <a:r>
              <a:rPr lang="vi-VN" sz="23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Thiếu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kinh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nghiệm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xử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lý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truyền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thông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hiệu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quả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từ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phía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các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cơ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quan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hành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chính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nhà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nước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.</a:t>
            </a:r>
          </a:p>
          <a:p>
            <a:pPr lvl="0" indent="361950" algn="just">
              <a:spcBef>
                <a:spcPts val="300"/>
              </a:spcBef>
              <a:spcAft>
                <a:spcPts val="300"/>
              </a:spcAft>
            </a:pPr>
            <a:r>
              <a:rPr lang="vi-VN" sz="23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Nhận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thức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chưa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đúng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rằng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"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truyền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thông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chính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sách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là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việc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báo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chí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",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trong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khi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trên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thực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tế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truyền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thông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chính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sách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thuộc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chức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năng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chính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quyền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là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việc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chính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quyền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. 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91162" y="283004"/>
            <a:ext cx="64013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>
              <a:spcBef>
                <a:spcPts val="700"/>
              </a:spcBef>
              <a:spcAft>
                <a:spcPts val="700"/>
              </a:spcAft>
            </a:pPr>
            <a:r>
              <a:rPr lang="en-US" sz="21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I. LÀM RÕ MỘT SỐ NỘI DUNG CÓ LIÊN QUAN</a:t>
            </a:r>
            <a:endParaRPr lang="en-US" sz="21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43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5" name="Rectangle 14"/>
          <p:cNvSpPr/>
          <p:nvPr/>
        </p:nvSpPr>
        <p:spPr>
          <a:xfrm>
            <a:off x="2491162" y="283004"/>
            <a:ext cx="64013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>
              <a:spcBef>
                <a:spcPts val="700"/>
              </a:spcBef>
              <a:spcAft>
                <a:spcPts val="700"/>
              </a:spcAft>
            </a:pPr>
            <a:r>
              <a:rPr lang="en-US" sz="21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I. LÀM RÕ MỘT SỐ NỘI DUNG CÓ LIÊN QUAN</a:t>
            </a:r>
            <a:endParaRPr lang="en-US" sz="21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1" y="1971586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vi-VN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Tổ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chức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trách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nhiệm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cung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cấp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tin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cho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báo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chí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theo</a:t>
            </a:r>
            <a:r>
              <a:rPr lang="en-US" sz="2800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Nghị</a:t>
            </a:r>
            <a:r>
              <a:rPr lang="en-US" sz="2800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định</a:t>
            </a:r>
            <a:r>
              <a:rPr lang="en-US" sz="2800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09/NĐ-CP, </a:t>
            </a:r>
            <a:r>
              <a:rPr lang="en-US" sz="2800" i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ngày</a:t>
            </a:r>
            <a:r>
              <a:rPr lang="en-US" sz="2800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09/02/2017 </a:t>
            </a:r>
            <a:r>
              <a:rPr lang="en-US" sz="2800" i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800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Chính</a:t>
            </a:r>
            <a:r>
              <a:rPr lang="en-US" sz="2800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phủ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4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Rectangle 10"/>
          <p:cNvSpPr/>
          <p:nvPr/>
        </p:nvSpPr>
        <p:spPr>
          <a:xfrm>
            <a:off x="2525896" y="167587"/>
            <a:ext cx="6401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II. 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ĐỊNH HƯỚNG NỘI DUNG TRỌNG TÂM CẦN CUNG CẤP THÔNG TIN CHO BÁO CHÍ NĂM 2024 </a:t>
            </a:r>
            <a: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2025</a:t>
            </a:r>
            <a:endParaRPr 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3528" y="1131590"/>
            <a:ext cx="8496944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Định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hướng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nội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dung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trọng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tâm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cần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cung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cấp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thông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tin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cho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báo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chí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năm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2024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2025</a:t>
            </a:r>
            <a:endParaRPr lang="vi-VN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indent="361950" algn="ctr">
              <a:spcBef>
                <a:spcPts val="600"/>
              </a:spcBef>
              <a:spcAft>
                <a:spcPts val="600"/>
              </a:spcAft>
            </a:pP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indent="361950" algn="just">
              <a:spcBef>
                <a:spcPts val="600"/>
              </a:spcBef>
              <a:spcAft>
                <a:spcPts val="600"/>
              </a:spcAft>
            </a:pPr>
            <a:r>
              <a:rPr lang="vi-VN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Thông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tin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kết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quả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thực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hiện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Nghị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quyết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Đại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hội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Đảng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bộ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tỉnh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Bình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Phước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lần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thứ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XI,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nhiệm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kỳ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2020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– 2025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93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Rectangle 10"/>
          <p:cNvSpPr/>
          <p:nvPr/>
        </p:nvSpPr>
        <p:spPr>
          <a:xfrm>
            <a:off x="2525896" y="167587"/>
            <a:ext cx="6401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II. 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ĐỊNH HƯỚNG NỘI DUNG TRỌNG TÂM CẦN CUNG CẤP THÔNG TIN CHO BÁO CHÍ NĂM 2024 </a:t>
            </a:r>
            <a: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2025</a:t>
            </a:r>
            <a:endParaRPr 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3713" y="1227693"/>
            <a:ext cx="8546760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>
              <a:spcBef>
                <a:spcPts val="600"/>
              </a:spcBef>
              <a:spcAft>
                <a:spcPts val="600"/>
              </a:spcAft>
            </a:pPr>
            <a:r>
              <a:rPr lang="vi-VN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Tiến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độ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triển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khai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chương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trình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dự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án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trọng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điểm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tỉnh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địa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phương</a:t>
            </a:r>
            <a:r>
              <a:rPr lang="vi-VN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indent="355600" algn="just"/>
            <a:r>
              <a:rPr lang="vi-VN" sz="22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Các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chương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trọng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điểm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đã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được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xác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định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trong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Nghị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quyết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Đại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hội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Đảng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bộ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tỉnh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lần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thứ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XI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Chương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hành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động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số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17-CTr/TU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ngày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30/9/2021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Ban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Chấp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hành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Đảng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bộ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tỉnh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:</a:t>
            </a:r>
          </a:p>
          <a:p>
            <a:pPr indent="355600" algn="just"/>
            <a:r>
              <a:rPr lang="en-US" sz="22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Quy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hoạch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tỉnh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giai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đoạn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2021</a:t>
            </a:r>
            <a:r>
              <a:rPr lang="vi-VN" sz="22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2030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tầm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nhìn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đến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năm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2050</a:t>
            </a:r>
            <a:r>
              <a:rPr lang="vi-VN" sz="2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endParaRPr lang="vi-VN" sz="2200" dirty="0" smtClean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vi-VN" sz="2200" dirty="0" smtClean="0">
                <a:latin typeface="Arial" pitchFamily="34" charset="0"/>
                <a:cs typeface="Arial" pitchFamily="34" charset="0"/>
              </a:rPr>
              <a:t>+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Chương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triển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kết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cấu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hạ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tầng</a:t>
            </a:r>
            <a:r>
              <a:rPr lang="vi-VN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indent="355600" algn="just"/>
            <a:r>
              <a:rPr lang="vi-VN" sz="2200" dirty="0" smtClean="0">
                <a:latin typeface="Arial" pitchFamily="34" charset="0"/>
                <a:cs typeface="Arial" pitchFamily="34" charset="0"/>
              </a:rPr>
              <a:t>+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Chương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triển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công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nghiệp</a:t>
            </a:r>
            <a:r>
              <a:rPr lang="vi-VN" sz="2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endParaRPr lang="vi-VN" sz="2200" dirty="0" smtClean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vi-VN" sz="2200" dirty="0" smtClean="0">
                <a:latin typeface="Arial" pitchFamily="34" charset="0"/>
                <a:cs typeface="Arial" pitchFamily="34" charset="0"/>
              </a:rPr>
              <a:t>+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Chương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triển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thương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mại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dịch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vụ</a:t>
            </a:r>
            <a:r>
              <a:rPr lang="vi-VN" sz="2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endParaRPr lang="vi-VN" sz="22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93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Rectangle 10"/>
          <p:cNvSpPr/>
          <p:nvPr/>
        </p:nvSpPr>
        <p:spPr>
          <a:xfrm>
            <a:off x="2525896" y="167587"/>
            <a:ext cx="6401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ctr">
              <a:spcBef>
                <a:spcPts val="600"/>
              </a:spcBef>
              <a:spcAft>
                <a:spcPts val="600"/>
              </a:spcAft>
            </a:pPr>
            <a:r>
              <a:rPr lang="vi-VN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TIẾN ĐỘ TRIỂN KHAI CÁC CHƯƠNG TRÌNH, DỰ ÁN TRỌNG ĐIỂM CỦA TỈNH, CỦA ĐỊA PHƯƠNG</a:t>
            </a:r>
            <a:r>
              <a:rPr lang="vi-VN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vi-VN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6390" y="1059582"/>
            <a:ext cx="85467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vi-VN" sz="2400" dirty="0">
                <a:latin typeface="Arial" pitchFamily="34" charset="0"/>
                <a:cs typeface="Arial" pitchFamily="34" charset="0"/>
              </a:rPr>
              <a:t>+ C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hương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triển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nông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nghiệp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vi-VN" sz="2400" dirty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en-US" sz="24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Chương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triển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ứng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dụng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KH-CN.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vi-VN" sz="2400" dirty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en-US" sz="24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Chương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triển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đô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thị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vi-VN" sz="2400" dirty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en-US" sz="24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Chương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chuyển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đổi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số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vi-VN" sz="2400" dirty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en-US" sz="24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Chương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đột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phá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triển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nguồn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nhân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lực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vi-VN" sz="2400" dirty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en-US" sz="24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Chương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cải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cách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thủ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tục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hành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chính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endParaRPr lang="vi-VN" sz="2400" i="1" dirty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en-US" sz="24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Chương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huy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động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nguồn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lực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đầu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tư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vi-VN" sz="2400" dirty="0" smtClean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en-US" sz="24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Chương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triển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văn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hóa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xã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hội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giảm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nghèo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bền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vững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xây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dựng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nông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thôn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mới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triển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kinh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tế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-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xã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hội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vùng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đồng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bào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dân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tộc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thiểu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số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miền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núi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vi-VN" sz="2400" dirty="0">
              <a:latin typeface="Arial" pitchFamily="34" charset="0"/>
              <a:cs typeface="Arial" pitchFamily="34" charset="0"/>
            </a:endParaRPr>
          </a:p>
          <a:p>
            <a:pPr indent="355600" algn="just"/>
            <a:endParaRPr lang="vi-VN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37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Rectangle 1"/>
          <p:cNvSpPr/>
          <p:nvPr/>
        </p:nvSpPr>
        <p:spPr>
          <a:xfrm>
            <a:off x="460188" y="1203598"/>
            <a:ext cx="8216268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en-US" sz="2300" dirty="0" smtClean="0">
                <a:latin typeface="Arial" pitchFamily="34" charset="0"/>
                <a:cs typeface="Arial" pitchFamily="34" charset="0"/>
              </a:rPr>
              <a:t>+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Chương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bảo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đảm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quốc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phòng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– an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ninh</a:t>
            </a:r>
            <a:r>
              <a:rPr lang="vi-VN" sz="2300" dirty="0" smtClean="0">
                <a:latin typeface="Arial" pitchFamily="34" charset="0"/>
                <a:cs typeface="Arial" pitchFamily="34" charset="0"/>
              </a:rPr>
              <a:t>.</a:t>
            </a:r>
            <a:endParaRPr lang="vi-VN" sz="2300" dirty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en-US" sz="23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Chương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xây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dựng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Đảng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hệ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thống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chính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trị</a:t>
            </a:r>
            <a:r>
              <a:rPr lang="vi-VN" sz="23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 </a:t>
            </a:r>
            <a:endParaRPr lang="vi-VN" sz="2300" dirty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vi-VN" sz="2300" dirty="0">
                <a:latin typeface="Arial" pitchFamily="34" charset="0"/>
                <a:cs typeface="Arial" pitchFamily="34" charset="0"/>
              </a:rPr>
              <a:t>+ Kết luận về việc xây dựng các huyện, thị, thành phố (Đồng Xoài, Chơn Thành, Bình Long, Phước Long).</a:t>
            </a:r>
            <a:endParaRPr lang="en-US" sz="2300" dirty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en-US" sz="23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2300" b="1" dirty="0" err="1">
                <a:latin typeface="Arial" pitchFamily="34" charset="0"/>
                <a:cs typeface="Arial" pitchFamily="34" charset="0"/>
              </a:rPr>
              <a:t>Các</a:t>
            </a:r>
            <a:r>
              <a:rPr lang="en-US" sz="23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>
                <a:latin typeface="Arial" pitchFamily="34" charset="0"/>
                <a:cs typeface="Arial" pitchFamily="34" charset="0"/>
              </a:rPr>
              <a:t>dự</a:t>
            </a:r>
            <a:r>
              <a:rPr lang="en-US" sz="23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>
                <a:latin typeface="Arial" pitchFamily="34" charset="0"/>
                <a:cs typeface="Arial" pitchFamily="34" charset="0"/>
              </a:rPr>
              <a:t>án</a:t>
            </a:r>
            <a:r>
              <a:rPr lang="en-US" sz="23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>
                <a:latin typeface="Arial" pitchFamily="34" charset="0"/>
                <a:cs typeface="Arial" pitchFamily="34" charset="0"/>
              </a:rPr>
              <a:t>trọng</a:t>
            </a:r>
            <a:r>
              <a:rPr lang="en-US" sz="23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>
                <a:latin typeface="Arial" pitchFamily="34" charset="0"/>
                <a:cs typeface="Arial" pitchFamily="34" charset="0"/>
              </a:rPr>
              <a:t>điểm</a:t>
            </a:r>
            <a:r>
              <a:rPr lang="en-US" sz="2300" b="1" dirty="0">
                <a:latin typeface="Arial" pitchFamily="34" charset="0"/>
                <a:cs typeface="Arial" pitchFamily="34" charset="0"/>
              </a:rPr>
              <a:t>:</a:t>
            </a:r>
            <a:endParaRPr lang="en-US" sz="2300" dirty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en-US" sz="23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Dự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án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cao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tốc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Thành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phố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Hồ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Chí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Minh –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Thủ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Dầu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Một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–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Chơn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Thành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đoạn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qua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tỉnh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Bình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Phước</a:t>
            </a:r>
            <a:r>
              <a:rPr lang="vi-VN" sz="23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 </a:t>
            </a:r>
            <a:endParaRPr lang="vi-VN" sz="2300" dirty="0">
              <a:latin typeface="Arial" pitchFamily="34" charset="0"/>
              <a:cs typeface="Arial" pitchFamily="34" charset="0"/>
            </a:endParaRPr>
          </a:p>
          <a:p>
            <a:pPr indent="355600" algn="just"/>
            <a:r>
              <a:rPr lang="en-US" sz="23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Dự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án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cao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tốc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Gia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Nghĩa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–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Chơn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Thành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đoạn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qua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tỉnh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Bình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Phước</a:t>
            </a:r>
            <a:r>
              <a:rPr lang="vi-VN" sz="23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3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5896" y="167587"/>
            <a:ext cx="6401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ctr">
              <a:spcBef>
                <a:spcPts val="600"/>
              </a:spcBef>
              <a:spcAft>
                <a:spcPts val="600"/>
              </a:spcAft>
            </a:pPr>
            <a:r>
              <a:rPr lang="vi-VN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TIẾN ĐỘ TRIỂN KHAI CÁC CHƯƠNG TRÌNH, DỰ ÁN TRỌNG ĐIỂM CỦA TỈNH, CỦA ĐỊA PHƯƠNG</a:t>
            </a:r>
            <a:r>
              <a:rPr lang="vi-VN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vi-VN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80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Rectangle 10"/>
          <p:cNvSpPr/>
          <p:nvPr/>
        </p:nvSpPr>
        <p:spPr>
          <a:xfrm>
            <a:off x="273712" y="1419622"/>
            <a:ext cx="8542047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>
              <a:spcBef>
                <a:spcPts val="600"/>
              </a:spcBef>
              <a:spcAft>
                <a:spcPts val="600"/>
              </a:spcAft>
            </a:pPr>
            <a:r>
              <a:rPr lang="vi-VN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Việc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xây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dựng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quảng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bá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hình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ảnh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tỉnh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địa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phương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đơn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vị</a:t>
            </a:r>
            <a:r>
              <a:rPr lang="vi-VN" sz="2400" dirty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indent="361950">
              <a:spcBef>
                <a:spcPts val="600"/>
              </a:spcBef>
              <a:spcAft>
                <a:spcPts val="600"/>
              </a:spcAft>
            </a:pPr>
            <a:r>
              <a:rPr lang="vi-VN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Các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vấn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đề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dư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luận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quan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tâm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bức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xúc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indent="361950">
              <a:spcBef>
                <a:spcPts val="600"/>
              </a:spcBef>
              <a:spcAft>
                <a:spcPts val="600"/>
              </a:spcAft>
            </a:pPr>
            <a:r>
              <a:rPr lang="vi-VN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Công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tác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chuẩn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bị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tổ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chức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Đại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hội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Đảng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các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cấp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tiến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tới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Đại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hội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Đảng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bộ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tỉnh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Bình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Phước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lần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thứ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XII,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nhiệm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kỳ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2025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– 2030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indent="361950">
              <a:spcBef>
                <a:spcPts val="600"/>
              </a:spcBef>
              <a:spcAft>
                <a:spcPts val="600"/>
              </a:spcAft>
            </a:pPr>
            <a:r>
              <a:rPr lang="vi-VN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Việc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đẩy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mạnh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học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tập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làm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theo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tư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tưởng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đạo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đức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phong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cách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Chủ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tịch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Hồ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Chí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Minh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trên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địa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bàn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tỉnh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66277" y="167587"/>
            <a:ext cx="6401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ctr"/>
            <a:r>
              <a:rPr lang="vi-VN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II. 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ĐỊNH HƯỚNG NỘI DUNG TRỌNG TÂM CẦN CUNG CẤP THÔNG TIN CHO BÁO CHÍ NĂM 2024 </a:t>
            </a:r>
            <a: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2025</a:t>
            </a:r>
            <a:endParaRPr lang="vi-VN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43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2" name="Rectangle 11"/>
          <p:cNvSpPr/>
          <p:nvPr/>
        </p:nvSpPr>
        <p:spPr>
          <a:xfrm>
            <a:off x="2191492" y="204545"/>
            <a:ext cx="6800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III. </a:t>
            </a:r>
            <a:r>
              <a:rPr lang="vi-VN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KỸ NĂNG PHÁT NGÔN VÀ TRẢ </a:t>
            </a:r>
            <a:r>
              <a:rPr lang="vi-VN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LỜI</a:t>
            </a:r>
          </a:p>
          <a:p>
            <a:pPr algn="ctr"/>
            <a:r>
              <a:rPr lang="vi-VN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PHỎNG VẤN BÁO CHÍ </a:t>
            </a:r>
            <a:endParaRPr lang="en-US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9552" y="1165137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dirty="0" smtClean="0">
                <a:solidFill>
                  <a:schemeClr val="accent6">
                    <a:lumMod val="75000"/>
                  </a:schemeClr>
                </a:solidFill>
              </a:rPr>
              <a:t>YÊU CẦU:</a:t>
            </a:r>
            <a:r>
              <a:rPr lang="vi-VN" sz="2000" b="1" i="1" dirty="0" smtClean="0">
                <a:solidFill>
                  <a:schemeClr val="accent6">
                    <a:lumMod val="75000"/>
                  </a:schemeClr>
                </a:solidFill>
              </a:rPr>
              <a:t> “NÓI CÁI BÁO CHÍ CẦN, KHÔNG CHỈ NÓI CÁI MÌNH CÓ”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0" y="1574417"/>
            <a:ext cx="820891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</a:pPr>
            <a:r>
              <a:rPr lang="vi-VN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 Giai đoạn 1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“C</a:t>
            </a:r>
            <a:r>
              <a:rPr lang="vi-VN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huẩn bị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</a:pPr>
            <a:r>
              <a:rPr lang="vi-VN" sz="2400" dirty="0" smtClean="0">
                <a:latin typeface="Arial" pitchFamily="34" charset="0"/>
                <a:cs typeface="Arial" pitchFamily="34" charset="0"/>
              </a:rPr>
              <a:t>- Hiểu </a:t>
            </a:r>
            <a:r>
              <a:rPr lang="vi-VN" sz="2400" dirty="0">
                <a:latin typeface="Arial" pitchFamily="34" charset="0"/>
                <a:cs typeface="Arial" pitchFamily="34" charset="0"/>
              </a:rPr>
              <a:t>rõ mục tiêu và thông điệp 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chính.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</a:pPr>
            <a:r>
              <a:rPr lang="vi-VN" sz="2400" dirty="0" smtClean="0">
                <a:latin typeface="Arial" pitchFamily="34" charset="0"/>
                <a:cs typeface="Arial" pitchFamily="34" charset="0"/>
              </a:rPr>
              <a:t>- Nghiên </a:t>
            </a:r>
            <a:r>
              <a:rPr lang="vi-VN" sz="2400" dirty="0">
                <a:latin typeface="Arial" pitchFamily="34" charset="0"/>
                <a:cs typeface="Arial" pitchFamily="34" charset="0"/>
              </a:rPr>
              <a:t>cứu kỹ lưỡng về chủ 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đề.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indent="355600">
              <a:spcBef>
                <a:spcPts val="600"/>
              </a:spcBef>
              <a:spcAft>
                <a:spcPts val="600"/>
              </a:spcAft>
            </a:pPr>
            <a:r>
              <a:rPr lang="vi-VN" sz="2400" dirty="0" smtClean="0">
                <a:latin typeface="Arial" pitchFamily="34" charset="0"/>
                <a:cs typeface="Arial" pitchFamily="34" charset="0"/>
              </a:rPr>
              <a:t>- Chuẩn </a:t>
            </a:r>
            <a:r>
              <a:rPr lang="vi-VN" sz="2400" dirty="0">
                <a:latin typeface="Arial" pitchFamily="34" charset="0"/>
                <a:cs typeface="Arial" pitchFamily="34" charset="0"/>
              </a:rPr>
              <a:t>bị tài liệu hỗ 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trợ.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indent="355600">
              <a:spcBef>
                <a:spcPts val="600"/>
              </a:spcBef>
              <a:spcAft>
                <a:spcPts val="600"/>
              </a:spcAft>
            </a:pPr>
            <a:r>
              <a:rPr lang="vi-VN" sz="2400" dirty="0" smtClean="0">
                <a:latin typeface="Arial" pitchFamily="34" charset="0"/>
                <a:cs typeface="Arial" pitchFamily="34" charset="0"/>
              </a:rPr>
              <a:t>- Lựa </a:t>
            </a:r>
            <a:r>
              <a:rPr lang="vi-VN" sz="2400" dirty="0">
                <a:latin typeface="Arial" pitchFamily="34" charset="0"/>
                <a:cs typeface="Arial" pitchFamily="34" charset="0"/>
              </a:rPr>
              <a:t>chọn trang phục và không gian phù 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hợp.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indent="355600">
              <a:spcBef>
                <a:spcPts val="600"/>
              </a:spcBef>
              <a:spcAft>
                <a:spcPts val="600"/>
              </a:spcAft>
            </a:pPr>
            <a:r>
              <a:rPr lang="vi-VN" sz="2400" dirty="0" smtClean="0">
                <a:latin typeface="Arial" pitchFamily="34" charset="0"/>
                <a:cs typeface="Arial" pitchFamily="34" charset="0"/>
              </a:rPr>
              <a:t>- Tập </a:t>
            </a:r>
            <a:r>
              <a:rPr lang="vi-VN" sz="2400" dirty="0">
                <a:latin typeface="Arial" pitchFamily="34" charset="0"/>
                <a:cs typeface="Arial" pitchFamily="34" charset="0"/>
              </a:rPr>
              <a:t>luyện trước khi tiến </a:t>
            </a:r>
            <a:r>
              <a:rPr lang="vi-VN" sz="2400" dirty="0" smtClean="0">
                <a:latin typeface="Arial" pitchFamily="34" charset="0"/>
                <a:cs typeface="Arial" pitchFamily="34" charset="0"/>
              </a:rPr>
              <a:t>hành.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43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Rectangle 10"/>
          <p:cNvSpPr/>
          <p:nvPr/>
        </p:nvSpPr>
        <p:spPr>
          <a:xfrm>
            <a:off x="2191492" y="204545"/>
            <a:ext cx="6800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III. </a:t>
            </a:r>
            <a:r>
              <a:rPr lang="vi-VN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KỸ NĂNG PHÁT NGÔN VÀ TRẢ </a:t>
            </a:r>
            <a:r>
              <a:rPr lang="vi-VN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LỜI</a:t>
            </a:r>
          </a:p>
          <a:p>
            <a:pPr algn="ctr"/>
            <a:r>
              <a:rPr lang="vi-VN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PHỎNG VẤN BÁO CHÍ </a:t>
            </a:r>
            <a:endParaRPr lang="en-US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0188" y="1172162"/>
            <a:ext cx="8215290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>
              <a:spcBef>
                <a:spcPts val="300"/>
              </a:spcBef>
              <a:spcAft>
                <a:spcPts val="300"/>
              </a:spcAft>
            </a:pPr>
            <a:r>
              <a:rPr lang="vi-VN" sz="2200" b="1" dirty="0">
                <a:solidFill>
                  <a:srgbClr val="FF0000"/>
                </a:solidFill>
              </a:rPr>
              <a:t>2. Giai đoạn 2</a:t>
            </a:r>
            <a:r>
              <a:rPr lang="en-US" sz="2200" b="1" dirty="0">
                <a:solidFill>
                  <a:srgbClr val="FF0000"/>
                </a:solidFill>
              </a:rPr>
              <a:t> “T</a:t>
            </a:r>
            <a:r>
              <a:rPr lang="vi-VN" sz="2200" b="1" dirty="0">
                <a:solidFill>
                  <a:srgbClr val="FF0000"/>
                </a:solidFill>
              </a:rPr>
              <a:t>hực hiện</a:t>
            </a:r>
            <a:r>
              <a:rPr lang="en-US" sz="2200" b="1" dirty="0">
                <a:solidFill>
                  <a:srgbClr val="FF0000"/>
                </a:solidFill>
              </a:rPr>
              <a:t>”</a:t>
            </a:r>
            <a:endParaRPr lang="en-US" sz="2200" dirty="0">
              <a:solidFill>
                <a:srgbClr val="FF0000"/>
              </a:solidFill>
            </a:endParaRPr>
          </a:p>
          <a:p>
            <a:pPr indent="355600" algn="just">
              <a:spcBef>
                <a:spcPts val="300"/>
              </a:spcBef>
              <a:spcAft>
                <a:spcPts val="300"/>
              </a:spcAft>
            </a:pPr>
            <a:r>
              <a:rPr lang="vi-VN" sz="2200" dirty="0"/>
              <a:t>- </a:t>
            </a:r>
            <a:r>
              <a:rPr lang="vi-VN" sz="2200" b="1" dirty="0"/>
              <a:t>Trả lời ngắn gọn, súc tích:</a:t>
            </a:r>
            <a:r>
              <a:rPr lang="vi-VN" sz="2200" dirty="0"/>
              <a:t> Tránh lan man, đi thẳng vào vấn đề.</a:t>
            </a:r>
            <a:endParaRPr lang="en-US" sz="2200" dirty="0"/>
          </a:p>
          <a:p>
            <a:pPr indent="355600" algn="just">
              <a:spcBef>
                <a:spcPts val="300"/>
              </a:spcBef>
              <a:spcAft>
                <a:spcPts val="300"/>
              </a:spcAft>
            </a:pPr>
            <a:r>
              <a:rPr lang="vi-VN" sz="2200" b="1" dirty="0"/>
              <a:t>- Dùng ngôn ngữ đơn giản, dễ hiểu:</a:t>
            </a:r>
            <a:r>
              <a:rPr lang="vi-VN" sz="2200" dirty="0"/>
              <a:t> Tránh dùng quá nhiều thuật ngữ chuyên môn.</a:t>
            </a:r>
            <a:endParaRPr lang="en-US" sz="2200" dirty="0"/>
          </a:p>
          <a:p>
            <a:pPr indent="355600" algn="just">
              <a:spcBef>
                <a:spcPts val="300"/>
              </a:spcBef>
              <a:spcAft>
                <a:spcPts val="300"/>
              </a:spcAft>
            </a:pPr>
            <a:r>
              <a:rPr lang="vi-VN" sz="2200" b="1" dirty="0"/>
              <a:t>- Duy trì sự tự tin:</a:t>
            </a:r>
            <a:r>
              <a:rPr lang="vi-VN" sz="2200" dirty="0"/>
              <a:t> Giữ thái độ tự tin, thoải mái.</a:t>
            </a:r>
            <a:endParaRPr lang="en-US" sz="2200" dirty="0"/>
          </a:p>
          <a:p>
            <a:pPr indent="355600" algn="just">
              <a:spcBef>
                <a:spcPts val="300"/>
              </a:spcBef>
              <a:spcAft>
                <a:spcPts val="300"/>
              </a:spcAft>
            </a:pPr>
            <a:r>
              <a:rPr lang="vi-VN" sz="2200" b="1" dirty="0"/>
              <a:t>- Kiểm soát cảm xúc:</a:t>
            </a:r>
            <a:r>
              <a:rPr lang="vi-VN" sz="2200" dirty="0"/>
              <a:t> Ngay cả khi gặp câu hỏi khó, hãy giữ bình tĩnh và trả lời một cách khéo léo.</a:t>
            </a:r>
            <a:endParaRPr lang="en-US" sz="2200" dirty="0"/>
          </a:p>
          <a:p>
            <a:pPr indent="355600" algn="just">
              <a:spcBef>
                <a:spcPts val="300"/>
              </a:spcBef>
              <a:spcAft>
                <a:spcPts val="300"/>
              </a:spcAft>
            </a:pPr>
            <a:r>
              <a:rPr lang="vi-VN" sz="2200" b="1" dirty="0"/>
              <a:t>- Kết thúc cuộc phỏng vấn một cách lịch sự:</a:t>
            </a:r>
            <a:r>
              <a:rPr lang="vi-VN" sz="2200" dirty="0"/>
              <a:t> Cảm ơn phóng viên đã dành thời gian phỏng vấn.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35426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Rectangle 10"/>
          <p:cNvSpPr/>
          <p:nvPr/>
        </p:nvSpPr>
        <p:spPr>
          <a:xfrm>
            <a:off x="2191492" y="204545"/>
            <a:ext cx="6800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III. </a:t>
            </a:r>
            <a:r>
              <a:rPr lang="vi-VN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KỸ NĂNG PHÁT NGÔN VÀ TRẢ </a:t>
            </a:r>
            <a:r>
              <a:rPr lang="vi-VN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LỜI</a:t>
            </a:r>
          </a:p>
          <a:p>
            <a:pPr algn="ctr"/>
            <a:r>
              <a:rPr lang="vi-VN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PHỎNG VẤN BÁO CHÍ </a:t>
            </a:r>
            <a:endParaRPr lang="en-US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7343" y="1203598"/>
            <a:ext cx="8330736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>
              <a:spcBef>
                <a:spcPts val="600"/>
              </a:spcBef>
              <a:spcAft>
                <a:spcPts val="600"/>
              </a:spcAft>
            </a:pPr>
            <a:r>
              <a:rPr lang="vi-VN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Giai đoạn 03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“Đ</a:t>
            </a:r>
            <a:r>
              <a:rPr lang="vi-VN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ánh giá buổi phỏng </a:t>
            </a:r>
            <a:r>
              <a:rPr lang="vi-VN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vấn</a:t>
            </a:r>
            <a:endParaRPr lang="vi-VN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56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vi-VN" sz="2400" i="1" dirty="0" smtClean="0">
                <a:latin typeface="Arial" pitchFamily="34" charset="0"/>
                <a:cs typeface="Arial" pitchFamily="34" charset="0"/>
              </a:rPr>
              <a:t> Xem </a:t>
            </a:r>
            <a:r>
              <a:rPr lang="vi-VN" sz="2400" i="1" dirty="0">
                <a:latin typeface="Arial" pitchFamily="34" charset="0"/>
                <a:cs typeface="Arial" pitchFamily="34" charset="0"/>
              </a:rPr>
              <a:t>lại bản ghi </a:t>
            </a:r>
            <a:r>
              <a:rPr lang="vi-VN" sz="2400" i="1" dirty="0" smtClean="0">
                <a:latin typeface="Arial" pitchFamily="34" charset="0"/>
                <a:cs typeface="Arial" pitchFamily="34" charset="0"/>
              </a:rPr>
              <a:t>âm/video.</a:t>
            </a:r>
          </a:p>
          <a:p>
            <a:pPr marL="3556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vi-VN" sz="2400" i="1" dirty="0" smtClean="0">
                <a:latin typeface="Arial" pitchFamily="34" charset="0"/>
                <a:cs typeface="Arial" pitchFamily="34" charset="0"/>
              </a:rPr>
              <a:t> Rút </a:t>
            </a:r>
            <a:r>
              <a:rPr lang="vi-VN" sz="2400" i="1" dirty="0">
                <a:latin typeface="Arial" pitchFamily="34" charset="0"/>
                <a:cs typeface="Arial" pitchFamily="34" charset="0"/>
              </a:rPr>
              <a:t>kinh </a:t>
            </a:r>
            <a:r>
              <a:rPr lang="vi-VN" sz="2400" i="1" dirty="0" smtClean="0">
                <a:latin typeface="Arial" pitchFamily="34" charset="0"/>
                <a:cs typeface="Arial" pitchFamily="34" charset="0"/>
              </a:rPr>
              <a:t>nghiệm.</a:t>
            </a:r>
          </a:p>
          <a:p>
            <a:pPr marL="3556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vi-VN" sz="2400" i="1" dirty="0" smtClean="0">
                <a:latin typeface="Arial" pitchFamily="34" charset="0"/>
                <a:cs typeface="Arial" pitchFamily="34" charset="0"/>
              </a:rPr>
              <a:t> Điều </a:t>
            </a:r>
            <a:r>
              <a:rPr lang="vi-VN" sz="2400" i="1" dirty="0">
                <a:latin typeface="Arial" pitchFamily="34" charset="0"/>
                <a:cs typeface="Arial" pitchFamily="34" charset="0"/>
              </a:rPr>
              <a:t>chỉnh chiến </a:t>
            </a:r>
            <a:r>
              <a:rPr lang="vi-VN" sz="2400" i="1" dirty="0" smtClean="0">
                <a:latin typeface="Arial" pitchFamily="34" charset="0"/>
                <a:cs typeface="Arial" pitchFamily="34" charset="0"/>
              </a:rPr>
              <a:t>lược.</a:t>
            </a:r>
          </a:p>
          <a:p>
            <a:pPr marL="3556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vi-VN" sz="2400" i="1" dirty="0" smtClean="0">
                <a:latin typeface="Arial" pitchFamily="34" charset="0"/>
                <a:cs typeface="Arial" pitchFamily="34" charset="0"/>
              </a:rPr>
              <a:t> Xây </a:t>
            </a:r>
            <a:r>
              <a:rPr lang="vi-VN" sz="2400" i="1" dirty="0">
                <a:latin typeface="Arial" pitchFamily="34" charset="0"/>
                <a:cs typeface="Arial" pitchFamily="34" charset="0"/>
              </a:rPr>
              <a:t>dựng mối quan hệ với báo </a:t>
            </a:r>
            <a:r>
              <a:rPr lang="vi-VN" sz="2400" i="1" dirty="0" smtClean="0">
                <a:latin typeface="Arial" pitchFamily="34" charset="0"/>
                <a:cs typeface="Arial" pitchFamily="34" charset="0"/>
              </a:rPr>
              <a:t>chí.</a:t>
            </a:r>
          </a:p>
          <a:p>
            <a:pPr marL="3556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vi-VN" sz="2400" i="1" dirty="0" smtClean="0">
                <a:latin typeface="Arial" pitchFamily="34" charset="0"/>
                <a:cs typeface="Arial" pitchFamily="34" charset="0"/>
              </a:rPr>
              <a:t> Chuẩn </a:t>
            </a:r>
            <a:r>
              <a:rPr lang="vi-VN" sz="2400" i="1" dirty="0">
                <a:latin typeface="Arial" pitchFamily="34" charset="0"/>
                <a:cs typeface="Arial" pitchFamily="34" charset="0"/>
              </a:rPr>
              <a:t>bị cho các buổi phỏng vấn tiếp </a:t>
            </a:r>
            <a:r>
              <a:rPr lang="vi-VN" sz="2400" i="1" dirty="0" smtClean="0">
                <a:latin typeface="Arial" pitchFamily="34" charset="0"/>
                <a:cs typeface="Arial" pitchFamily="34" charset="0"/>
              </a:rPr>
              <a:t>theo.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59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D91269E-8F0D-4866-8389-790D08792889}"/>
              </a:ext>
            </a:extLst>
          </p:cNvPr>
          <p:cNvGrpSpPr/>
          <p:nvPr/>
        </p:nvGrpSpPr>
        <p:grpSpPr>
          <a:xfrm>
            <a:off x="-258925" y="0"/>
            <a:ext cx="9400638" cy="987574"/>
            <a:chOff x="452854" y="809210"/>
            <a:chExt cx="10983763" cy="12600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3D898F1-DF70-4B31-AB51-E93A9BE3C0A7}"/>
                </a:ext>
              </a:extLst>
            </p:cNvPr>
            <p:cNvGrpSpPr/>
            <p:nvPr/>
          </p:nvGrpSpPr>
          <p:grpSpPr>
            <a:xfrm>
              <a:off x="452854" y="809210"/>
              <a:ext cx="10983763" cy="1260000"/>
              <a:chOff x="452854" y="803756"/>
              <a:chExt cx="10983763" cy="13637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013D890-E8D2-40D7-A873-91A167676514}"/>
                  </a:ext>
                </a:extLst>
              </p:cNvPr>
              <p:cNvSpPr/>
              <p:nvPr/>
            </p:nvSpPr>
            <p:spPr>
              <a:xfrm>
                <a:off x="2884184" y="803756"/>
                <a:ext cx="8552433" cy="13554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="" xmlns:a16="http://schemas.microsoft.com/office/drawing/2014/main" id="{4C153A2D-8B65-4719-AE5C-2EDB0C184D9E}"/>
                  </a:ext>
                </a:extLst>
              </p:cNvPr>
              <p:cNvSpPr/>
              <p:nvPr/>
            </p:nvSpPr>
            <p:spPr>
              <a:xfrm>
                <a:off x="1293070" y="809658"/>
                <a:ext cx="2373003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="" xmlns:a16="http://schemas.microsoft.com/office/drawing/2014/main" id="{B225974F-C995-455F-B691-CB9CC4FD836D}"/>
                  </a:ext>
                </a:extLst>
              </p:cNvPr>
              <p:cNvSpPr/>
              <p:nvPr/>
            </p:nvSpPr>
            <p:spPr>
              <a:xfrm>
                <a:off x="1075190" y="803756"/>
                <a:ext cx="2415814" cy="1355401"/>
              </a:xfrm>
              <a:prstGeom prst="parallelogram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vi-VN" sz="1200"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="" xmlns:a16="http://schemas.microsoft.com/office/drawing/2014/main" id="{06CEB366-CD21-4C38-B868-0175EE4CE90D}"/>
                  </a:ext>
                </a:extLst>
              </p:cNvPr>
              <p:cNvSpPr/>
              <p:nvPr/>
            </p:nvSpPr>
            <p:spPr>
              <a:xfrm>
                <a:off x="452854" y="803756"/>
                <a:ext cx="2863082" cy="1363781"/>
              </a:xfrm>
              <a:prstGeom prst="parallelogram">
                <a:avLst>
                  <a:gd name="adj" fmla="val 2722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1200">
                    <a:latin typeface="Cambria" panose="02040503050406030204" pitchFamily="18" charset="0"/>
                  </a:rPr>
                  <a:t>v</a:t>
                </a:r>
              </a:p>
            </p:txBody>
          </p:sp>
        </p:grpSp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="" xmlns:a16="http://schemas.microsoft.com/office/drawing/2014/main" id="{E7FDB31A-2302-4E5E-8BD6-65C69669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583" y="850192"/>
              <a:ext cx="1572152" cy="11780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Rectangle 10"/>
          <p:cNvSpPr/>
          <p:nvPr/>
        </p:nvSpPr>
        <p:spPr>
          <a:xfrm>
            <a:off x="2191492" y="204545"/>
            <a:ext cx="6800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III. </a:t>
            </a:r>
            <a:r>
              <a:rPr lang="vi-VN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KỸ NĂNG PHÁT NGÔN VÀ TRẢ </a:t>
            </a:r>
            <a:r>
              <a:rPr lang="vi-VN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LỜI</a:t>
            </a:r>
          </a:p>
          <a:p>
            <a:pPr algn="ctr"/>
            <a:r>
              <a:rPr lang="vi-VN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PHỎNG VẤN BÁO CHÍ </a:t>
            </a:r>
            <a:endParaRPr lang="en-US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3712" y="1275606"/>
            <a:ext cx="83307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LƯU Ý</a:t>
            </a:r>
          </a:p>
          <a:p>
            <a:pPr algn="ctr"/>
            <a:endParaRPr lang="en-US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vi-VN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NẮM </a:t>
            </a:r>
            <a:r>
              <a:rPr lang="vi-VN" sz="2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CHẮC THÌ NÓI, KHÔNG NẮM CHẮC THÌ NỢ </a:t>
            </a:r>
            <a:endParaRPr lang="vi-VN" sz="2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vi-VN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</a:t>
            </a:r>
            <a:r>
              <a:rPr lang="vi-VN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TỰ TIN</a:t>
            </a:r>
            <a:r>
              <a:rPr lang="vi-VN" sz="2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!</a:t>
            </a:r>
          </a:p>
          <a:p>
            <a:pPr algn="ctr"/>
            <a:endParaRPr lang="en-US" sz="28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vi-VN" sz="28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vi-VN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vi-VN" sz="28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: TƯƠM TẤT, TỰ TIN, TRUNG THỰC</a:t>
            </a:r>
            <a:r>
              <a:rPr lang="vi-VN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vi-VN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8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THÂN </a:t>
            </a:r>
            <a:r>
              <a:rPr lang="vi-VN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THIỆN VÀ HƯỚNG </a:t>
            </a:r>
            <a:r>
              <a:rPr lang="vi-VN" sz="28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THIỆN</a:t>
            </a:r>
            <a:endParaRPr lang="en-US" sz="28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59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DFAEA9F-03BF-491D-927F-7A572FEFD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8" r="17160"/>
          <a:stretch/>
        </p:blipFill>
        <p:spPr>
          <a:xfrm>
            <a:off x="2349125" y="768"/>
            <a:ext cx="6794879" cy="51419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41569B-9673-4999-817C-22083C778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4678" y="2332084"/>
            <a:ext cx="4380722" cy="2525666"/>
          </a:xfrm>
        </p:spPr>
        <p:txBody>
          <a:bodyPr vert="horz" lIns="68580" tIns="34290" rIns="68580" bIns="34290" rtlCol="0" anchor="b"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TRÂN TRỌNG </a:t>
            </a:r>
            <a:b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CẢM ƠN!</a:t>
            </a:r>
            <a:endParaRPr lang="en-US" sz="4800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7" descr="Logo, icon&#10;&#10;Description automatically generated">
            <a:extLst>
              <a:ext uri="{FF2B5EF4-FFF2-40B4-BE49-F238E27FC236}">
                <a16:creationId xmlns="" xmlns:a16="http://schemas.microsoft.com/office/drawing/2014/main" id="{184554D2-BECF-4CAF-866D-79D21E90C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6" r="19311"/>
          <a:stretch/>
        </p:blipFill>
        <p:spPr>
          <a:xfrm>
            <a:off x="-180528" y="205757"/>
            <a:ext cx="4206004" cy="4731990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74313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462</TotalTime>
  <Words>1503</Words>
  <Application>Microsoft Office PowerPoint</Application>
  <PresentationFormat>On-screen Show (16:9)</PresentationFormat>
  <Paragraphs>117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TRÂN TRỌNG  CẢM ƠN!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MYPC</dc:creator>
  <cp:lastModifiedBy>Administrator</cp:lastModifiedBy>
  <cp:revision>74</cp:revision>
  <cp:lastPrinted>2024-08-13T08:59:48Z</cp:lastPrinted>
  <dcterms:created xsi:type="dcterms:W3CDTF">2024-03-28T08:28:25Z</dcterms:created>
  <dcterms:modified xsi:type="dcterms:W3CDTF">2024-08-13T10:28:24Z</dcterms:modified>
</cp:coreProperties>
</file>