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94" r:id="rId2"/>
    <p:sldId id="258" r:id="rId3"/>
    <p:sldId id="259" r:id="rId4"/>
    <p:sldId id="260" r:id="rId5"/>
    <p:sldId id="262" r:id="rId6"/>
    <p:sldId id="263" r:id="rId7"/>
    <p:sldId id="264" r:id="rId8"/>
    <p:sldId id="265" r:id="rId9"/>
    <p:sldId id="266" r:id="rId10"/>
    <p:sldId id="267" r:id="rId11"/>
    <p:sldId id="285" r:id="rId12"/>
    <p:sldId id="290" r:id="rId13"/>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516"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264789" y="441198"/>
            <a:ext cx="5662421" cy="452119"/>
          </a:xfrm>
          <a:prstGeom prst="rect">
            <a:avLst/>
          </a:prstGeom>
        </p:spPr>
        <p:txBody>
          <a:bodyPr wrap="square" lIns="0" tIns="0" rIns="0" bIns="0">
            <a:spAutoFit/>
          </a:bodyPr>
          <a:lstStyle>
            <a:lvl1pPr>
              <a:defRPr sz="2800" b="1" i="0">
                <a:solidFill>
                  <a:srgbClr val="006FC0"/>
                </a:solidFill>
                <a:latin typeface="Times New Roman"/>
                <a:cs typeface="Times New Roman"/>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06FC0"/>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370948" y="0"/>
            <a:ext cx="1219200" cy="6858000"/>
          </a:xfrm>
          <a:custGeom>
            <a:avLst/>
            <a:gdLst/>
            <a:ahLst/>
            <a:cxnLst/>
            <a:rect l="l" t="t" r="r" b="b"/>
            <a:pathLst>
              <a:path w="1219200" h="6858000">
                <a:moveTo>
                  <a:pt x="0" y="0"/>
                </a:moveTo>
                <a:lnTo>
                  <a:pt x="1219200" y="6857999"/>
                </a:lnTo>
              </a:path>
            </a:pathLst>
          </a:custGeom>
          <a:ln w="9525">
            <a:solidFill>
              <a:srgbClr val="BEBEBE"/>
            </a:solidFill>
          </a:ln>
        </p:spPr>
        <p:txBody>
          <a:bodyPr wrap="square" lIns="0" tIns="0" rIns="0" bIns="0" rtlCol="0"/>
          <a:lstStyle/>
          <a:p>
            <a:endParaRPr/>
          </a:p>
        </p:txBody>
      </p:sp>
      <p:sp>
        <p:nvSpPr>
          <p:cNvPr id="17" name="bg object 17"/>
          <p:cNvSpPr/>
          <p:nvPr/>
        </p:nvSpPr>
        <p:spPr>
          <a:xfrm>
            <a:off x="7425308" y="3681348"/>
            <a:ext cx="4763770" cy="3176905"/>
          </a:xfrm>
          <a:custGeom>
            <a:avLst/>
            <a:gdLst/>
            <a:ahLst/>
            <a:cxnLst/>
            <a:rect l="l" t="t" r="r" b="b"/>
            <a:pathLst>
              <a:path w="4763770" h="3176904">
                <a:moveTo>
                  <a:pt x="4763516" y="0"/>
                </a:moveTo>
                <a:lnTo>
                  <a:pt x="0" y="3176650"/>
                </a:lnTo>
              </a:path>
            </a:pathLst>
          </a:custGeom>
          <a:ln w="9525">
            <a:solidFill>
              <a:srgbClr val="D9D9D9"/>
            </a:solidFill>
          </a:ln>
        </p:spPr>
        <p:txBody>
          <a:bodyPr wrap="square" lIns="0" tIns="0" rIns="0" bIns="0" rtlCol="0"/>
          <a:lstStyle/>
          <a:p>
            <a:endParaRPr/>
          </a:p>
        </p:txBody>
      </p:sp>
      <p:sp>
        <p:nvSpPr>
          <p:cNvPr id="18" name="bg object 18"/>
          <p:cNvSpPr/>
          <p:nvPr/>
        </p:nvSpPr>
        <p:spPr>
          <a:xfrm>
            <a:off x="9181465" y="0"/>
            <a:ext cx="3007360" cy="6858000"/>
          </a:xfrm>
          <a:custGeom>
            <a:avLst/>
            <a:gdLst/>
            <a:ahLst/>
            <a:cxnLst/>
            <a:rect l="l" t="t" r="r" b="b"/>
            <a:pathLst>
              <a:path w="3007359" h="6858000">
                <a:moveTo>
                  <a:pt x="3007359" y="0"/>
                </a:moveTo>
                <a:lnTo>
                  <a:pt x="2043053" y="0"/>
                </a:lnTo>
                <a:lnTo>
                  <a:pt x="0" y="6857996"/>
                </a:lnTo>
                <a:lnTo>
                  <a:pt x="3007359" y="6857996"/>
                </a:lnTo>
                <a:lnTo>
                  <a:pt x="3007359" y="0"/>
                </a:lnTo>
                <a:close/>
              </a:path>
            </a:pathLst>
          </a:custGeom>
          <a:solidFill>
            <a:srgbClr val="90C225">
              <a:alpha val="30195"/>
            </a:srgbClr>
          </a:solidFill>
        </p:spPr>
        <p:txBody>
          <a:bodyPr wrap="square" lIns="0" tIns="0" rIns="0" bIns="0" rtlCol="0"/>
          <a:lstStyle/>
          <a:p>
            <a:endParaRPr/>
          </a:p>
        </p:txBody>
      </p:sp>
      <p:sp>
        <p:nvSpPr>
          <p:cNvPr id="19" name="bg object 19"/>
          <p:cNvSpPr/>
          <p:nvPr/>
        </p:nvSpPr>
        <p:spPr>
          <a:xfrm>
            <a:off x="9604984" y="0"/>
            <a:ext cx="2587625" cy="6858000"/>
          </a:xfrm>
          <a:custGeom>
            <a:avLst/>
            <a:gdLst/>
            <a:ahLst/>
            <a:cxnLst/>
            <a:rect l="l" t="t" r="r" b="b"/>
            <a:pathLst>
              <a:path w="2587625" h="6858000">
                <a:moveTo>
                  <a:pt x="2587015" y="0"/>
                </a:moveTo>
                <a:lnTo>
                  <a:pt x="0" y="0"/>
                </a:lnTo>
                <a:lnTo>
                  <a:pt x="1207921" y="6857996"/>
                </a:lnTo>
                <a:lnTo>
                  <a:pt x="2587015" y="6857996"/>
                </a:lnTo>
                <a:lnTo>
                  <a:pt x="2587015" y="0"/>
                </a:lnTo>
                <a:close/>
              </a:path>
            </a:pathLst>
          </a:custGeom>
          <a:solidFill>
            <a:srgbClr val="90C225">
              <a:alpha val="19999"/>
            </a:srgbClr>
          </a:solidFill>
        </p:spPr>
        <p:txBody>
          <a:bodyPr wrap="square" lIns="0" tIns="0" rIns="0" bIns="0" rtlCol="0"/>
          <a:lstStyle/>
          <a:p>
            <a:endParaRPr/>
          </a:p>
        </p:txBody>
      </p:sp>
      <p:sp>
        <p:nvSpPr>
          <p:cNvPr id="20" name="bg object 20"/>
          <p:cNvSpPr/>
          <p:nvPr/>
        </p:nvSpPr>
        <p:spPr>
          <a:xfrm>
            <a:off x="8932290" y="3048000"/>
            <a:ext cx="3260090" cy="3810000"/>
          </a:xfrm>
          <a:custGeom>
            <a:avLst/>
            <a:gdLst/>
            <a:ahLst/>
            <a:cxnLst/>
            <a:rect l="l" t="t" r="r" b="b"/>
            <a:pathLst>
              <a:path w="3260090" h="3810000">
                <a:moveTo>
                  <a:pt x="3259708" y="0"/>
                </a:moveTo>
                <a:lnTo>
                  <a:pt x="0" y="3809999"/>
                </a:lnTo>
                <a:lnTo>
                  <a:pt x="3259708" y="3809999"/>
                </a:lnTo>
                <a:lnTo>
                  <a:pt x="3259708" y="0"/>
                </a:lnTo>
                <a:close/>
              </a:path>
            </a:pathLst>
          </a:custGeom>
          <a:solidFill>
            <a:srgbClr val="539F20">
              <a:alpha val="72155"/>
            </a:srgbClr>
          </a:solidFill>
        </p:spPr>
        <p:txBody>
          <a:bodyPr wrap="square" lIns="0" tIns="0" rIns="0" bIns="0" rtlCol="0"/>
          <a:lstStyle/>
          <a:p>
            <a:endParaRPr/>
          </a:p>
        </p:txBody>
      </p:sp>
      <p:sp>
        <p:nvSpPr>
          <p:cNvPr id="21" name="bg object 21"/>
          <p:cNvSpPr/>
          <p:nvPr/>
        </p:nvSpPr>
        <p:spPr>
          <a:xfrm>
            <a:off x="9337561" y="0"/>
            <a:ext cx="2851785" cy="6858000"/>
          </a:xfrm>
          <a:custGeom>
            <a:avLst/>
            <a:gdLst/>
            <a:ahLst/>
            <a:cxnLst/>
            <a:rect l="l" t="t" r="r" b="b"/>
            <a:pathLst>
              <a:path w="2851784" h="6858000">
                <a:moveTo>
                  <a:pt x="2851263" y="0"/>
                </a:moveTo>
                <a:lnTo>
                  <a:pt x="0" y="0"/>
                </a:lnTo>
                <a:lnTo>
                  <a:pt x="2467722" y="6857996"/>
                </a:lnTo>
                <a:lnTo>
                  <a:pt x="2851263" y="6857996"/>
                </a:lnTo>
                <a:lnTo>
                  <a:pt x="2851263" y="0"/>
                </a:lnTo>
                <a:close/>
              </a:path>
            </a:pathLst>
          </a:custGeom>
          <a:solidFill>
            <a:srgbClr val="3E7818">
              <a:alpha val="70195"/>
            </a:srgbClr>
          </a:solidFill>
        </p:spPr>
        <p:txBody>
          <a:bodyPr wrap="square" lIns="0" tIns="0" rIns="0" bIns="0" rtlCol="0"/>
          <a:lstStyle/>
          <a:p>
            <a:endParaRPr/>
          </a:p>
        </p:txBody>
      </p:sp>
      <p:sp>
        <p:nvSpPr>
          <p:cNvPr id="22" name="bg object 22"/>
          <p:cNvSpPr/>
          <p:nvPr/>
        </p:nvSpPr>
        <p:spPr>
          <a:xfrm>
            <a:off x="10898759" y="0"/>
            <a:ext cx="1290320" cy="6858000"/>
          </a:xfrm>
          <a:custGeom>
            <a:avLst/>
            <a:gdLst/>
            <a:ahLst/>
            <a:cxnLst/>
            <a:rect l="l" t="t" r="r" b="b"/>
            <a:pathLst>
              <a:path w="1290320" h="6858000">
                <a:moveTo>
                  <a:pt x="1290065" y="0"/>
                </a:moveTo>
                <a:lnTo>
                  <a:pt x="1018418" y="0"/>
                </a:lnTo>
                <a:lnTo>
                  <a:pt x="0" y="6857996"/>
                </a:lnTo>
                <a:lnTo>
                  <a:pt x="1290065" y="6857996"/>
                </a:lnTo>
                <a:lnTo>
                  <a:pt x="1290065" y="0"/>
                </a:lnTo>
                <a:close/>
              </a:path>
            </a:pathLst>
          </a:custGeom>
          <a:solidFill>
            <a:srgbClr val="C0E374">
              <a:alpha val="70195"/>
            </a:srgbClr>
          </a:solidFill>
        </p:spPr>
        <p:txBody>
          <a:bodyPr wrap="square" lIns="0" tIns="0" rIns="0" bIns="0" rtlCol="0"/>
          <a:lstStyle/>
          <a:p>
            <a:endParaRPr/>
          </a:p>
        </p:txBody>
      </p:sp>
      <p:sp>
        <p:nvSpPr>
          <p:cNvPr id="23" name="bg object 23"/>
          <p:cNvSpPr/>
          <p:nvPr/>
        </p:nvSpPr>
        <p:spPr>
          <a:xfrm>
            <a:off x="10940392" y="0"/>
            <a:ext cx="1249045" cy="6858000"/>
          </a:xfrm>
          <a:custGeom>
            <a:avLst/>
            <a:gdLst/>
            <a:ahLst/>
            <a:cxnLst/>
            <a:rect l="l" t="t" r="r" b="b"/>
            <a:pathLst>
              <a:path w="1249045" h="6858000">
                <a:moveTo>
                  <a:pt x="1248432" y="0"/>
                </a:moveTo>
                <a:lnTo>
                  <a:pt x="0" y="0"/>
                </a:lnTo>
                <a:lnTo>
                  <a:pt x="1107969" y="6857996"/>
                </a:lnTo>
                <a:lnTo>
                  <a:pt x="1248432" y="6857996"/>
                </a:lnTo>
                <a:lnTo>
                  <a:pt x="1248432" y="0"/>
                </a:lnTo>
                <a:close/>
              </a:path>
            </a:pathLst>
          </a:custGeom>
          <a:solidFill>
            <a:srgbClr val="90C225">
              <a:alpha val="65097"/>
            </a:srgbClr>
          </a:solidFill>
        </p:spPr>
        <p:txBody>
          <a:bodyPr wrap="square" lIns="0" tIns="0" rIns="0" bIns="0" rtlCol="0"/>
          <a:lstStyle/>
          <a:p>
            <a:endParaRPr/>
          </a:p>
        </p:txBody>
      </p:sp>
      <p:sp>
        <p:nvSpPr>
          <p:cNvPr id="24" name="bg object 24"/>
          <p:cNvSpPr/>
          <p:nvPr/>
        </p:nvSpPr>
        <p:spPr>
          <a:xfrm>
            <a:off x="10371708" y="3589909"/>
            <a:ext cx="1817370" cy="3268345"/>
          </a:xfrm>
          <a:custGeom>
            <a:avLst/>
            <a:gdLst/>
            <a:ahLst/>
            <a:cxnLst/>
            <a:rect l="l" t="t" r="r" b="b"/>
            <a:pathLst>
              <a:path w="1817370" h="3268345">
                <a:moveTo>
                  <a:pt x="1817116" y="0"/>
                </a:moveTo>
                <a:lnTo>
                  <a:pt x="0" y="3268090"/>
                </a:lnTo>
                <a:lnTo>
                  <a:pt x="1817116" y="3268090"/>
                </a:lnTo>
                <a:lnTo>
                  <a:pt x="1817116" y="0"/>
                </a:lnTo>
                <a:close/>
              </a:path>
            </a:pathLst>
          </a:custGeom>
          <a:solidFill>
            <a:srgbClr val="90C225">
              <a:alpha val="79998"/>
            </a:srgbClr>
          </a:solidFill>
        </p:spPr>
        <p:txBody>
          <a:bodyPr wrap="square" lIns="0" tIns="0" rIns="0" bIns="0" rtlCol="0"/>
          <a:lstStyle/>
          <a:p>
            <a:endParaRPr/>
          </a:p>
        </p:txBody>
      </p:sp>
      <p:sp>
        <p:nvSpPr>
          <p:cNvPr id="25" name="bg object 25"/>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a:solidFill>
                  <a:srgbClr val="006FC0"/>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06FC0"/>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370948" y="0"/>
            <a:ext cx="1219200" cy="6858000"/>
          </a:xfrm>
          <a:custGeom>
            <a:avLst/>
            <a:gdLst/>
            <a:ahLst/>
            <a:cxnLst/>
            <a:rect l="l" t="t" r="r" b="b"/>
            <a:pathLst>
              <a:path w="1219200" h="6858000">
                <a:moveTo>
                  <a:pt x="0" y="0"/>
                </a:moveTo>
                <a:lnTo>
                  <a:pt x="1219200" y="6857999"/>
                </a:lnTo>
              </a:path>
            </a:pathLst>
          </a:custGeom>
          <a:ln w="9525">
            <a:solidFill>
              <a:srgbClr val="BEBEBE"/>
            </a:solidFill>
          </a:ln>
        </p:spPr>
        <p:txBody>
          <a:bodyPr wrap="square" lIns="0" tIns="0" rIns="0" bIns="0" rtlCol="0"/>
          <a:lstStyle/>
          <a:p>
            <a:endParaRPr/>
          </a:p>
        </p:txBody>
      </p:sp>
      <p:sp>
        <p:nvSpPr>
          <p:cNvPr id="17" name="bg object 17"/>
          <p:cNvSpPr/>
          <p:nvPr/>
        </p:nvSpPr>
        <p:spPr>
          <a:xfrm>
            <a:off x="7425308" y="3681348"/>
            <a:ext cx="4763770" cy="3176905"/>
          </a:xfrm>
          <a:custGeom>
            <a:avLst/>
            <a:gdLst/>
            <a:ahLst/>
            <a:cxnLst/>
            <a:rect l="l" t="t" r="r" b="b"/>
            <a:pathLst>
              <a:path w="4763770" h="3176904">
                <a:moveTo>
                  <a:pt x="4763516" y="0"/>
                </a:moveTo>
                <a:lnTo>
                  <a:pt x="0" y="3176650"/>
                </a:lnTo>
              </a:path>
            </a:pathLst>
          </a:custGeom>
          <a:ln w="9525">
            <a:solidFill>
              <a:srgbClr val="D9D9D9"/>
            </a:solidFill>
          </a:ln>
        </p:spPr>
        <p:txBody>
          <a:bodyPr wrap="square" lIns="0" tIns="0" rIns="0" bIns="0" rtlCol="0"/>
          <a:lstStyle/>
          <a:p>
            <a:endParaRPr/>
          </a:p>
        </p:txBody>
      </p:sp>
      <p:sp>
        <p:nvSpPr>
          <p:cNvPr id="18" name="bg object 18"/>
          <p:cNvSpPr/>
          <p:nvPr/>
        </p:nvSpPr>
        <p:spPr>
          <a:xfrm>
            <a:off x="9181465" y="0"/>
            <a:ext cx="3007360" cy="6858000"/>
          </a:xfrm>
          <a:custGeom>
            <a:avLst/>
            <a:gdLst/>
            <a:ahLst/>
            <a:cxnLst/>
            <a:rect l="l" t="t" r="r" b="b"/>
            <a:pathLst>
              <a:path w="3007359" h="6858000">
                <a:moveTo>
                  <a:pt x="3007359" y="0"/>
                </a:moveTo>
                <a:lnTo>
                  <a:pt x="2043053" y="0"/>
                </a:lnTo>
                <a:lnTo>
                  <a:pt x="0" y="6857996"/>
                </a:lnTo>
                <a:lnTo>
                  <a:pt x="3007359" y="6857996"/>
                </a:lnTo>
                <a:lnTo>
                  <a:pt x="3007359" y="0"/>
                </a:lnTo>
                <a:close/>
              </a:path>
            </a:pathLst>
          </a:custGeom>
          <a:solidFill>
            <a:srgbClr val="90C225">
              <a:alpha val="30195"/>
            </a:srgbClr>
          </a:solidFill>
        </p:spPr>
        <p:txBody>
          <a:bodyPr wrap="square" lIns="0" tIns="0" rIns="0" bIns="0" rtlCol="0"/>
          <a:lstStyle/>
          <a:p>
            <a:endParaRPr/>
          </a:p>
        </p:txBody>
      </p:sp>
      <p:sp>
        <p:nvSpPr>
          <p:cNvPr id="19" name="bg object 19"/>
          <p:cNvSpPr/>
          <p:nvPr/>
        </p:nvSpPr>
        <p:spPr>
          <a:xfrm>
            <a:off x="9604984" y="0"/>
            <a:ext cx="2587625" cy="6858000"/>
          </a:xfrm>
          <a:custGeom>
            <a:avLst/>
            <a:gdLst/>
            <a:ahLst/>
            <a:cxnLst/>
            <a:rect l="l" t="t" r="r" b="b"/>
            <a:pathLst>
              <a:path w="2587625" h="6858000">
                <a:moveTo>
                  <a:pt x="2587015" y="0"/>
                </a:moveTo>
                <a:lnTo>
                  <a:pt x="0" y="0"/>
                </a:lnTo>
                <a:lnTo>
                  <a:pt x="1207921" y="6857996"/>
                </a:lnTo>
                <a:lnTo>
                  <a:pt x="2587015" y="6857996"/>
                </a:lnTo>
                <a:lnTo>
                  <a:pt x="2587015" y="0"/>
                </a:lnTo>
                <a:close/>
              </a:path>
            </a:pathLst>
          </a:custGeom>
          <a:solidFill>
            <a:srgbClr val="90C225">
              <a:alpha val="19999"/>
            </a:srgbClr>
          </a:solidFill>
        </p:spPr>
        <p:txBody>
          <a:bodyPr wrap="square" lIns="0" tIns="0" rIns="0" bIns="0" rtlCol="0"/>
          <a:lstStyle/>
          <a:p>
            <a:endParaRPr/>
          </a:p>
        </p:txBody>
      </p:sp>
      <p:sp>
        <p:nvSpPr>
          <p:cNvPr id="20" name="bg object 20"/>
          <p:cNvSpPr/>
          <p:nvPr/>
        </p:nvSpPr>
        <p:spPr>
          <a:xfrm>
            <a:off x="8932290" y="3048000"/>
            <a:ext cx="3260090" cy="3810000"/>
          </a:xfrm>
          <a:custGeom>
            <a:avLst/>
            <a:gdLst/>
            <a:ahLst/>
            <a:cxnLst/>
            <a:rect l="l" t="t" r="r" b="b"/>
            <a:pathLst>
              <a:path w="3260090" h="3810000">
                <a:moveTo>
                  <a:pt x="3259708" y="0"/>
                </a:moveTo>
                <a:lnTo>
                  <a:pt x="0" y="3809999"/>
                </a:lnTo>
                <a:lnTo>
                  <a:pt x="3259708" y="3809999"/>
                </a:lnTo>
                <a:lnTo>
                  <a:pt x="3259708" y="0"/>
                </a:lnTo>
                <a:close/>
              </a:path>
            </a:pathLst>
          </a:custGeom>
          <a:solidFill>
            <a:srgbClr val="539F20">
              <a:alpha val="72155"/>
            </a:srgbClr>
          </a:solidFill>
        </p:spPr>
        <p:txBody>
          <a:bodyPr wrap="square" lIns="0" tIns="0" rIns="0" bIns="0" rtlCol="0"/>
          <a:lstStyle/>
          <a:p>
            <a:endParaRPr/>
          </a:p>
        </p:txBody>
      </p:sp>
      <p:sp>
        <p:nvSpPr>
          <p:cNvPr id="21" name="bg object 21"/>
          <p:cNvSpPr/>
          <p:nvPr/>
        </p:nvSpPr>
        <p:spPr>
          <a:xfrm>
            <a:off x="9337561" y="0"/>
            <a:ext cx="2851785" cy="6858000"/>
          </a:xfrm>
          <a:custGeom>
            <a:avLst/>
            <a:gdLst/>
            <a:ahLst/>
            <a:cxnLst/>
            <a:rect l="l" t="t" r="r" b="b"/>
            <a:pathLst>
              <a:path w="2851784" h="6858000">
                <a:moveTo>
                  <a:pt x="2851263" y="0"/>
                </a:moveTo>
                <a:lnTo>
                  <a:pt x="0" y="0"/>
                </a:lnTo>
                <a:lnTo>
                  <a:pt x="2467722" y="6857996"/>
                </a:lnTo>
                <a:lnTo>
                  <a:pt x="2851263" y="6857996"/>
                </a:lnTo>
                <a:lnTo>
                  <a:pt x="2851263" y="0"/>
                </a:lnTo>
                <a:close/>
              </a:path>
            </a:pathLst>
          </a:custGeom>
          <a:solidFill>
            <a:srgbClr val="3E7818">
              <a:alpha val="70195"/>
            </a:srgbClr>
          </a:solidFill>
        </p:spPr>
        <p:txBody>
          <a:bodyPr wrap="square" lIns="0" tIns="0" rIns="0" bIns="0" rtlCol="0"/>
          <a:lstStyle/>
          <a:p>
            <a:endParaRPr/>
          </a:p>
        </p:txBody>
      </p:sp>
      <p:sp>
        <p:nvSpPr>
          <p:cNvPr id="22" name="bg object 22"/>
          <p:cNvSpPr/>
          <p:nvPr/>
        </p:nvSpPr>
        <p:spPr>
          <a:xfrm>
            <a:off x="10898759" y="0"/>
            <a:ext cx="1290320" cy="6858000"/>
          </a:xfrm>
          <a:custGeom>
            <a:avLst/>
            <a:gdLst/>
            <a:ahLst/>
            <a:cxnLst/>
            <a:rect l="l" t="t" r="r" b="b"/>
            <a:pathLst>
              <a:path w="1290320" h="6858000">
                <a:moveTo>
                  <a:pt x="1290065" y="0"/>
                </a:moveTo>
                <a:lnTo>
                  <a:pt x="1018418" y="0"/>
                </a:lnTo>
                <a:lnTo>
                  <a:pt x="0" y="6857996"/>
                </a:lnTo>
                <a:lnTo>
                  <a:pt x="1290065" y="6857996"/>
                </a:lnTo>
                <a:lnTo>
                  <a:pt x="1290065" y="0"/>
                </a:lnTo>
                <a:close/>
              </a:path>
            </a:pathLst>
          </a:custGeom>
          <a:solidFill>
            <a:srgbClr val="C0E374">
              <a:alpha val="70195"/>
            </a:srgbClr>
          </a:solidFill>
        </p:spPr>
        <p:txBody>
          <a:bodyPr wrap="square" lIns="0" tIns="0" rIns="0" bIns="0" rtlCol="0"/>
          <a:lstStyle/>
          <a:p>
            <a:endParaRPr/>
          </a:p>
        </p:txBody>
      </p:sp>
      <p:sp>
        <p:nvSpPr>
          <p:cNvPr id="23" name="bg object 23"/>
          <p:cNvSpPr/>
          <p:nvPr/>
        </p:nvSpPr>
        <p:spPr>
          <a:xfrm>
            <a:off x="10940392" y="0"/>
            <a:ext cx="1249045" cy="6858000"/>
          </a:xfrm>
          <a:custGeom>
            <a:avLst/>
            <a:gdLst/>
            <a:ahLst/>
            <a:cxnLst/>
            <a:rect l="l" t="t" r="r" b="b"/>
            <a:pathLst>
              <a:path w="1249045" h="6858000">
                <a:moveTo>
                  <a:pt x="1248432" y="0"/>
                </a:moveTo>
                <a:lnTo>
                  <a:pt x="0" y="0"/>
                </a:lnTo>
                <a:lnTo>
                  <a:pt x="1107969" y="6857996"/>
                </a:lnTo>
                <a:lnTo>
                  <a:pt x="1248432" y="6857996"/>
                </a:lnTo>
                <a:lnTo>
                  <a:pt x="1248432" y="0"/>
                </a:lnTo>
                <a:close/>
              </a:path>
            </a:pathLst>
          </a:custGeom>
          <a:solidFill>
            <a:srgbClr val="90C225">
              <a:alpha val="65097"/>
            </a:srgbClr>
          </a:solidFill>
        </p:spPr>
        <p:txBody>
          <a:bodyPr wrap="square" lIns="0" tIns="0" rIns="0" bIns="0" rtlCol="0"/>
          <a:lstStyle/>
          <a:p>
            <a:endParaRPr/>
          </a:p>
        </p:txBody>
      </p:sp>
      <p:sp>
        <p:nvSpPr>
          <p:cNvPr id="24" name="bg object 24"/>
          <p:cNvSpPr/>
          <p:nvPr/>
        </p:nvSpPr>
        <p:spPr>
          <a:xfrm>
            <a:off x="10371708" y="3589909"/>
            <a:ext cx="1817370" cy="3268345"/>
          </a:xfrm>
          <a:custGeom>
            <a:avLst/>
            <a:gdLst/>
            <a:ahLst/>
            <a:cxnLst/>
            <a:rect l="l" t="t" r="r" b="b"/>
            <a:pathLst>
              <a:path w="1817370" h="3268345">
                <a:moveTo>
                  <a:pt x="1817116" y="0"/>
                </a:moveTo>
                <a:lnTo>
                  <a:pt x="0" y="3268090"/>
                </a:lnTo>
                <a:lnTo>
                  <a:pt x="1817116" y="3268090"/>
                </a:lnTo>
                <a:lnTo>
                  <a:pt x="1817116" y="0"/>
                </a:lnTo>
                <a:close/>
              </a:path>
            </a:pathLst>
          </a:custGeom>
          <a:solidFill>
            <a:srgbClr val="90C225">
              <a:alpha val="79998"/>
            </a:srgbClr>
          </a:solidFill>
        </p:spPr>
        <p:txBody>
          <a:bodyPr wrap="square" lIns="0" tIns="0" rIns="0" bIns="0" rtlCol="0"/>
          <a:lstStyle/>
          <a:p>
            <a:endParaRPr/>
          </a:p>
        </p:txBody>
      </p:sp>
      <p:sp>
        <p:nvSpPr>
          <p:cNvPr id="25" name="bg object 25"/>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86633"/>
            <a:ext cx="10363200" cy="92333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36933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09600" y="6377940"/>
            <a:ext cx="2804160" cy="276999"/>
          </a:xfrm>
        </p:spPr>
        <p:txBody>
          <a:bodyPr/>
          <a:lstStyle/>
          <a:p>
            <a:fld id="{68234E19-DC59-45EB-A90A-2BEBF99DFF88}" type="datetime1">
              <a:rPr lang="en-US" smtClean="0"/>
              <a:t>11/28/2022</a:t>
            </a:fld>
            <a:endParaRPr lang="en-US"/>
          </a:p>
        </p:txBody>
      </p:sp>
      <p:sp>
        <p:nvSpPr>
          <p:cNvPr id="5" name="Footer Placeholder 4"/>
          <p:cNvSpPr>
            <a:spLocks noGrp="1"/>
          </p:cNvSpPr>
          <p:nvPr>
            <p:ph type="ftr" sz="quarter" idx="11"/>
          </p:nvPr>
        </p:nvSpPr>
        <p:spPr>
          <a:xfrm>
            <a:off x="4145280" y="6377940"/>
            <a:ext cx="3901440" cy="276999"/>
          </a:xfrm>
        </p:spPr>
        <p:txBody>
          <a:bodyPr/>
          <a:lstStyle/>
          <a:p>
            <a:endParaRPr lang="en-US"/>
          </a:p>
        </p:txBody>
      </p:sp>
      <p:sp>
        <p:nvSpPr>
          <p:cNvPr id="6" name="Slide Number Placeholder 5"/>
          <p:cNvSpPr>
            <a:spLocks noGrp="1"/>
          </p:cNvSpPr>
          <p:nvPr>
            <p:ph type="sldNum" sz="quarter" idx="12"/>
          </p:nvPr>
        </p:nvSpPr>
        <p:spPr>
          <a:xfrm>
            <a:off x="8778240" y="6377940"/>
            <a:ext cx="2804160" cy="276999"/>
          </a:xfrm>
        </p:spPr>
        <p:txBody>
          <a:bodyPr/>
          <a:lstStyle/>
          <a:p>
            <a:fld id="{E6853D68-3951-4E7F-BC3E-1878AE3F37EE}" type="slidenum">
              <a:rPr lang="en-US" smtClean="0"/>
              <a:t>‹#›</a:t>
            </a:fld>
            <a:endParaRPr lang="en-US"/>
          </a:p>
        </p:txBody>
      </p:sp>
    </p:spTree>
    <p:extLst>
      <p:ext uri="{BB962C8B-B14F-4D97-AF65-F5344CB8AC3E}">
        <p14:creationId xmlns:p14="http://schemas.microsoft.com/office/powerpoint/2010/main" val="25766148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370948" y="0"/>
            <a:ext cx="1219200" cy="6858000"/>
          </a:xfrm>
          <a:custGeom>
            <a:avLst/>
            <a:gdLst/>
            <a:ahLst/>
            <a:cxnLst/>
            <a:rect l="l" t="t" r="r" b="b"/>
            <a:pathLst>
              <a:path w="1219200" h="6858000">
                <a:moveTo>
                  <a:pt x="0" y="0"/>
                </a:moveTo>
                <a:lnTo>
                  <a:pt x="1219200" y="6857999"/>
                </a:lnTo>
              </a:path>
            </a:pathLst>
          </a:custGeom>
          <a:ln w="9525">
            <a:solidFill>
              <a:srgbClr val="BEBEBE"/>
            </a:solidFill>
          </a:ln>
        </p:spPr>
        <p:txBody>
          <a:bodyPr wrap="square" lIns="0" tIns="0" rIns="0" bIns="0" rtlCol="0"/>
          <a:lstStyle/>
          <a:p>
            <a:endParaRPr/>
          </a:p>
        </p:txBody>
      </p:sp>
      <p:sp>
        <p:nvSpPr>
          <p:cNvPr id="17" name="bg object 17"/>
          <p:cNvSpPr/>
          <p:nvPr/>
        </p:nvSpPr>
        <p:spPr>
          <a:xfrm>
            <a:off x="7425308" y="3681348"/>
            <a:ext cx="4763770" cy="3176905"/>
          </a:xfrm>
          <a:custGeom>
            <a:avLst/>
            <a:gdLst/>
            <a:ahLst/>
            <a:cxnLst/>
            <a:rect l="l" t="t" r="r" b="b"/>
            <a:pathLst>
              <a:path w="4763770" h="3176904">
                <a:moveTo>
                  <a:pt x="4763516" y="0"/>
                </a:moveTo>
                <a:lnTo>
                  <a:pt x="0" y="3176650"/>
                </a:lnTo>
              </a:path>
            </a:pathLst>
          </a:custGeom>
          <a:ln w="9525">
            <a:solidFill>
              <a:srgbClr val="D9D9D9"/>
            </a:solidFill>
          </a:ln>
        </p:spPr>
        <p:txBody>
          <a:bodyPr wrap="square" lIns="0" tIns="0" rIns="0" bIns="0" rtlCol="0"/>
          <a:lstStyle/>
          <a:p>
            <a:endParaRPr/>
          </a:p>
        </p:txBody>
      </p:sp>
      <p:sp>
        <p:nvSpPr>
          <p:cNvPr id="18" name="bg object 18"/>
          <p:cNvSpPr/>
          <p:nvPr/>
        </p:nvSpPr>
        <p:spPr>
          <a:xfrm>
            <a:off x="9181465" y="0"/>
            <a:ext cx="3007360" cy="6858000"/>
          </a:xfrm>
          <a:custGeom>
            <a:avLst/>
            <a:gdLst/>
            <a:ahLst/>
            <a:cxnLst/>
            <a:rect l="l" t="t" r="r" b="b"/>
            <a:pathLst>
              <a:path w="3007359" h="6858000">
                <a:moveTo>
                  <a:pt x="3007359" y="0"/>
                </a:moveTo>
                <a:lnTo>
                  <a:pt x="2043053" y="0"/>
                </a:lnTo>
                <a:lnTo>
                  <a:pt x="0" y="6857996"/>
                </a:lnTo>
                <a:lnTo>
                  <a:pt x="3007359" y="6857996"/>
                </a:lnTo>
                <a:lnTo>
                  <a:pt x="3007359" y="0"/>
                </a:lnTo>
                <a:close/>
              </a:path>
            </a:pathLst>
          </a:custGeom>
          <a:solidFill>
            <a:srgbClr val="90C225">
              <a:alpha val="30195"/>
            </a:srgbClr>
          </a:solidFill>
        </p:spPr>
        <p:txBody>
          <a:bodyPr wrap="square" lIns="0" tIns="0" rIns="0" bIns="0" rtlCol="0"/>
          <a:lstStyle/>
          <a:p>
            <a:endParaRPr/>
          </a:p>
        </p:txBody>
      </p:sp>
      <p:sp>
        <p:nvSpPr>
          <p:cNvPr id="19" name="bg object 19"/>
          <p:cNvSpPr/>
          <p:nvPr/>
        </p:nvSpPr>
        <p:spPr>
          <a:xfrm>
            <a:off x="9604984" y="0"/>
            <a:ext cx="2587625" cy="6858000"/>
          </a:xfrm>
          <a:custGeom>
            <a:avLst/>
            <a:gdLst/>
            <a:ahLst/>
            <a:cxnLst/>
            <a:rect l="l" t="t" r="r" b="b"/>
            <a:pathLst>
              <a:path w="2587625" h="6858000">
                <a:moveTo>
                  <a:pt x="2587015" y="0"/>
                </a:moveTo>
                <a:lnTo>
                  <a:pt x="0" y="0"/>
                </a:lnTo>
                <a:lnTo>
                  <a:pt x="1207921" y="6857996"/>
                </a:lnTo>
                <a:lnTo>
                  <a:pt x="2587015" y="6857996"/>
                </a:lnTo>
                <a:lnTo>
                  <a:pt x="2587015" y="0"/>
                </a:lnTo>
                <a:close/>
              </a:path>
            </a:pathLst>
          </a:custGeom>
          <a:solidFill>
            <a:srgbClr val="90C225">
              <a:alpha val="19999"/>
            </a:srgbClr>
          </a:solidFill>
        </p:spPr>
        <p:txBody>
          <a:bodyPr wrap="square" lIns="0" tIns="0" rIns="0" bIns="0" rtlCol="0"/>
          <a:lstStyle/>
          <a:p>
            <a:endParaRPr/>
          </a:p>
        </p:txBody>
      </p:sp>
      <p:sp>
        <p:nvSpPr>
          <p:cNvPr id="20" name="bg object 20"/>
          <p:cNvSpPr/>
          <p:nvPr/>
        </p:nvSpPr>
        <p:spPr>
          <a:xfrm>
            <a:off x="8932290" y="3048000"/>
            <a:ext cx="3260090" cy="3810000"/>
          </a:xfrm>
          <a:custGeom>
            <a:avLst/>
            <a:gdLst/>
            <a:ahLst/>
            <a:cxnLst/>
            <a:rect l="l" t="t" r="r" b="b"/>
            <a:pathLst>
              <a:path w="3260090" h="3810000">
                <a:moveTo>
                  <a:pt x="3259708" y="0"/>
                </a:moveTo>
                <a:lnTo>
                  <a:pt x="0" y="3809999"/>
                </a:lnTo>
                <a:lnTo>
                  <a:pt x="3259708" y="3809999"/>
                </a:lnTo>
                <a:lnTo>
                  <a:pt x="3259708" y="0"/>
                </a:lnTo>
                <a:close/>
              </a:path>
            </a:pathLst>
          </a:custGeom>
          <a:solidFill>
            <a:srgbClr val="539F20">
              <a:alpha val="72155"/>
            </a:srgbClr>
          </a:solidFill>
        </p:spPr>
        <p:txBody>
          <a:bodyPr wrap="square" lIns="0" tIns="0" rIns="0" bIns="0" rtlCol="0"/>
          <a:lstStyle/>
          <a:p>
            <a:endParaRPr/>
          </a:p>
        </p:txBody>
      </p:sp>
      <p:sp>
        <p:nvSpPr>
          <p:cNvPr id="21" name="bg object 21"/>
          <p:cNvSpPr/>
          <p:nvPr/>
        </p:nvSpPr>
        <p:spPr>
          <a:xfrm>
            <a:off x="9337561" y="0"/>
            <a:ext cx="2851785" cy="6858000"/>
          </a:xfrm>
          <a:custGeom>
            <a:avLst/>
            <a:gdLst/>
            <a:ahLst/>
            <a:cxnLst/>
            <a:rect l="l" t="t" r="r" b="b"/>
            <a:pathLst>
              <a:path w="2851784" h="6858000">
                <a:moveTo>
                  <a:pt x="2851263" y="0"/>
                </a:moveTo>
                <a:lnTo>
                  <a:pt x="0" y="0"/>
                </a:lnTo>
                <a:lnTo>
                  <a:pt x="2467722" y="6857996"/>
                </a:lnTo>
                <a:lnTo>
                  <a:pt x="2851263" y="6857996"/>
                </a:lnTo>
                <a:lnTo>
                  <a:pt x="2851263" y="0"/>
                </a:lnTo>
                <a:close/>
              </a:path>
            </a:pathLst>
          </a:custGeom>
          <a:solidFill>
            <a:srgbClr val="3E7818">
              <a:alpha val="70195"/>
            </a:srgbClr>
          </a:solidFill>
        </p:spPr>
        <p:txBody>
          <a:bodyPr wrap="square" lIns="0" tIns="0" rIns="0" bIns="0" rtlCol="0"/>
          <a:lstStyle/>
          <a:p>
            <a:endParaRPr/>
          </a:p>
        </p:txBody>
      </p:sp>
      <p:sp>
        <p:nvSpPr>
          <p:cNvPr id="22" name="bg object 22"/>
          <p:cNvSpPr/>
          <p:nvPr/>
        </p:nvSpPr>
        <p:spPr>
          <a:xfrm>
            <a:off x="10898759" y="0"/>
            <a:ext cx="1290320" cy="6858000"/>
          </a:xfrm>
          <a:custGeom>
            <a:avLst/>
            <a:gdLst/>
            <a:ahLst/>
            <a:cxnLst/>
            <a:rect l="l" t="t" r="r" b="b"/>
            <a:pathLst>
              <a:path w="1290320" h="6858000">
                <a:moveTo>
                  <a:pt x="1290065" y="0"/>
                </a:moveTo>
                <a:lnTo>
                  <a:pt x="1018418" y="0"/>
                </a:lnTo>
                <a:lnTo>
                  <a:pt x="0" y="6857996"/>
                </a:lnTo>
                <a:lnTo>
                  <a:pt x="1290065" y="6857996"/>
                </a:lnTo>
                <a:lnTo>
                  <a:pt x="1290065" y="0"/>
                </a:lnTo>
                <a:close/>
              </a:path>
            </a:pathLst>
          </a:custGeom>
          <a:solidFill>
            <a:srgbClr val="C0E374">
              <a:alpha val="70195"/>
            </a:srgbClr>
          </a:solidFill>
        </p:spPr>
        <p:txBody>
          <a:bodyPr wrap="square" lIns="0" tIns="0" rIns="0" bIns="0" rtlCol="0"/>
          <a:lstStyle/>
          <a:p>
            <a:endParaRPr/>
          </a:p>
        </p:txBody>
      </p:sp>
      <p:sp>
        <p:nvSpPr>
          <p:cNvPr id="23" name="bg object 23"/>
          <p:cNvSpPr/>
          <p:nvPr/>
        </p:nvSpPr>
        <p:spPr>
          <a:xfrm>
            <a:off x="10940392" y="0"/>
            <a:ext cx="1249045" cy="6858000"/>
          </a:xfrm>
          <a:custGeom>
            <a:avLst/>
            <a:gdLst/>
            <a:ahLst/>
            <a:cxnLst/>
            <a:rect l="l" t="t" r="r" b="b"/>
            <a:pathLst>
              <a:path w="1249045" h="6858000">
                <a:moveTo>
                  <a:pt x="1248432" y="0"/>
                </a:moveTo>
                <a:lnTo>
                  <a:pt x="0" y="0"/>
                </a:lnTo>
                <a:lnTo>
                  <a:pt x="1107969" y="6857996"/>
                </a:lnTo>
                <a:lnTo>
                  <a:pt x="1248432" y="6857996"/>
                </a:lnTo>
                <a:lnTo>
                  <a:pt x="1248432" y="0"/>
                </a:lnTo>
                <a:close/>
              </a:path>
            </a:pathLst>
          </a:custGeom>
          <a:solidFill>
            <a:srgbClr val="90C225">
              <a:alpha val="65097"/>
            </a:srgbClr>
          </a:solidFill>
        </p:spPr>
        <p:txBody>
          <a:bodyPr wrap="square" lIns="0" tIns="0" rIns="0" bIns="0" rtlCol="0"/>
          <a:lstStyle/>
          <a:p>
            <a:endParaRPr/>
          </a:p>
        </p:txBody>
      </p:sp>
      <p:sp>
        <p:nvSpPr>
          <p:cNvPr id="24" name="bg object 24"/>
          <p:cNvSpPr/>
          <p:nvPr/>
        </p:nvSpPr>
        <p:spPr>
          <a:xfrm>
            <a:off x="10371708" y="3589909"/>
            <a:ext cx="1817370" cy="3268345"/>
          </a:xfrm>
          <a:custGeom>
            <a:avLst/>
            <a:gdLst/>
            <a:ahLst/>
            <a:cxnLst/>
            <a:rect l="l" t="t" r="r" b="b"/>
            <a:pathLst>
              <a:path w="1817370" h="3268345">
                <a:moveTo>
                  <a:pt x="1817116" y="0"/>
                </a:moveTo>
                <a:lnTo>
                  <a:pt x="0" y="3268090"/>
                </a:lnTo>
                <a:lnTo>
                  <a:pt x="1817116" y="3268090"/>
                </a:lnTo>
                <a:lnTo>
                  <a:pt x="1817116" y="0"/>
                </a:lnTo>
                <a:close/>
              </a:path>
            </a:pathLst>
          </a:custGeom>
          <a:solidFill>
            <a:srgbClr val="90C225">
              <a:alpha val="79998"/>
            </a:srgbClr>
          </a:solidFill>
        </p:spPr>
        <p:txBody>
          <a:bodyPr wrap="square" lIns="0" tIns="0" rIns="0" bIns="0" rtlCol="0"/>
          <a:lstStyle/>
          <a:p>
            <a:endParaRPr/>
          </a:p>
        </p:txBody>
      </p:sp>
      <p:sp>
        <p:nvSpPr>
          <p:cNvPr id="2" name="Holder 2"/>
          <p:cNvSpPr>
            <a:spLocks noGrp="1"/>
          </p:cNvSpPr>
          <p:nvPr>
            <p:ph type="title"/>
          </p:nvPr>
        </p:nvSpPr>
        <p:spPr>
          <a:xfrm>
            <a:off x="3264789" y="441198"/>
            <a:ext cx="5662421" cy="452119"/>
          </a:xfrm>
          <a:prstGeom prst="rect">
            <a:avLst/>
          </a:prstGeom>
        </p:spPr>
        <p:txBody>
          <a:bodyPr wrap="square" lIns="0" tIns="0" rIns="0" bIns="0">
            <a:spAutoFit/>
          </a:bodyPr>
          <a:lstStyle>
            <a:lvl1pPr>
              <a:defRPr sz="2800" b="1" i="0">
                <a:solidFill>
                  <a:srgbClr val="006FC0"/>
                </a:solidFill>
                <a:latin typeface="Times New Roman"/>
                <a:cs typeface="Times New Roman"/>
              </a:defRPr>
            </a:lvl1pPr>
          </a:lstStyle>
          <a:p>
            <a:endParaRPr/>
          </a:p>
        </p:txBody>
      </p:sp>
      <p:sp>
        <p:nvSpPr>
          <p:cNvPr id="3" name="Holder 3"/>
          <p:cNvSpPr>
            <a:spLocks noGrp="1"/>
          </p:cNvSpPr>
          <p:nvPr>
            <p:ph type="body" idx="1"/>
          </p:nvPr>
        </p:nvSpPr>
        <p:spPr>
          <a:xfrm>
            <a:off x="1256385" y="2466848"/>
            <a:ext cx="7456805" cy="339788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11/28/2022</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4C0A15-297B-15BA-09DA-B8FEB5D1507C}"/>
              </a:ext>
            </a:extLst>
          </p:cNvPr>
          <p:cNvSpPr>
            <a:spLocks noGrp="1"/>
          </p:cNvSpPr>
          <p:nvPr>
            <p:ph type="sldNum" sz="quarter" idx="12"/>
          </p:nvPr>
        </p:nvSpPr>
        <p:spPr/>
        <p:txBody>
          <a:bodyPr/>
          <a:lstStyle/>
          <a:p>
            <a:fld id="{E6853D68-3951-4E7F-BC3E-1878AE3F37EE}" type="slidenum">
              <a:rPr lang="en-US" smtClean="0"/>
              <a:t>1</a:t>
            </a:fld>
            <a:endParaRPr lang="en-US" dirty="0"/>
          </a:p>
        </p:txBody>
      </p:sp>
      <p:sp>
        <p:nvSpPr>
          <p:cNvPr id="9" name="TextBox 8">
            <a:extLst>
              <a:ext uri="{FF2B5EF4-FFF2-40B4-BE49-F238E27FC236}">
                <a16:creationId xmlns:a16="http://schemas.microsoft.com/office/drawing/2014/main" id="{78F4F161-88C6-5C09-15BF-671B9FA2D559}"/>
              </a:ext>
            </a:extLst>
          </p:cNvPr>
          <p:cNvSpPr txBox="1"/>
          <p:nvPr/>
        </p:nvSpPr>
        <p:spPr>
          <a:xfrm>
            <a:off x="5193631" y="5833236"/>
            <a:ext cx="2061410" cy="523220"/>
          </a:xfrm>
          <a:prstGeom prst="rect">
            <a:avLst/>
          </a:prstGeom>
          <a:noFill/>
        </p:spPr>
        <p:txBody>
          <a:bodyPr wrap="square">
            <a:spAutoFit/>
          </a:bodyPr>
          <a:lstStyle/>
          <a:p>
            <a:pPr algn="ctr">
              <a:spcBef>
                <a:spcPts val="400"/>
              </a:spcBef>
              <a:spcAft>
                <a:spcPts val="400"/>
              </a:spcAft>
            </a:pPr>
            <a:r>
              <a:rPr lang="en-US" sz="28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Năm</a:t>
            </a:r>
            <a:r>
              <a:rPr lang="en-US" sz="28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2022</a:t>
            </a:r>
          </a:p>
        </p:txBody>
      </p:sp>
      <p:sp>
        <p:nvSpPr>
          <p:cNvPr id="10" name="Title 1">
            <a:extLst>
              <a:ext uri="{FF2B5EF4-FFF2-40B4-BE49-F238E27FC236}">
                <a16:creationId xmlns:a16="http://schemas.microsoft.com/office/drawing/2014/main" id="{86E9413A-C2BC-B096-8987-D6FF34308275}"/>
              </a:ext>
            </a:extLst>
          </p:cNvPr>
          <p:cNvSpPr txBox="1">
            <a:spLocks/>
          </p:cNvSpPr>
          <p:nvPr/>
        </p:nvSpPr>
        <p:spPr>
          <a:xfrm>
            <a:off x="1638301" y="2066224"/>
            <a:ext cx="8915399" cy="1644392"/>
          </a:xfrm>
          <a:prstGeom prst="rect">
            <a:avLst/>
          </a:prstGeom>
        </p:spPr>
        <p:txBody>
          <a:bodyPr vert="horz" lIns="91440" tIns="45720" rIns="91440" bIns="45720" rtlCol="0" anchor="b">
            <a:normAutofit fontScale="90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500" b="1" dirty="0">
                <a:solidFill>
                  <a:schemeClr val="accent5">
                    <a:lumMod val="75000"/>
                  </a:schemeClr>
                </a:solidFill>
                <a:latin typeface="Times New Roman" panose="02020603050405020304" pitchFamily="18" charset="0"/>
                <a:cs typeface="Times New Roman" panose="02020603050405020304" pitchFamily="18" charset="0"/>
              </a:rPr>
              <a:t>MỘT SỐ ĐIỂM MỚI </a:t>
            </a:r>
          </a:p>
          <a:p>
            <a:r>
              <a:rPr lang="en-US" sz="4500" b="1" dirty="0">
                <a:solidFill>
                  <a:schemeClr val="accent5">
                    <a:lumMod val="75000"/>
                  </a:schemeClr>
                </a:solidFill>
                <a:latin typeface="Times New Roman" panose="02020603050405020304" pitchFamily="18" charset="0"/>
                <a:cs typeface="Times New Roman" panose="02020603050405020304" pitchFamily="18" charset="0"/>
              </a:rPr>
              <a:t>CỦA LUẬT BẢO VỆ MÔI TRƯỜNG NĂM 2020</a:t>
            </a:r>
            <a:endParaRPr lang="en-US" sz="4500"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0583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842644" cy="5666740"/>
          </a:xfrm>
          <a:custGeom>
            <a:avLst/>
            <a:gdLst/>
            <a:ahLst/>
            <a:cxnLst/>
            <a:rect l="l" t="t" r="r" b="b"/>
            <a:pathLst>
              <a:path w="842644" h="5666740">
                <a:moveTo>
                  <a:pt x="842594" y="0"/>
                </a:moveTo>
                <a:lnTo>
                  <a:pt x="0" y="0"/>
                </a:lnTo>
                <a:lnTo>
                  <a:pt x="0" y="5666155"/>
                </a:lnTo>
                <a:lnTo>
                  <a:pt x="842594" y="0"/>
                </a:lnTo>
                <a:close/>
              </a:path>
            </a:pathLst>
          </a:custGeom>
          <a:solidFill>
            <a:srgbClr val="90C225">
              <a:alpha val="85096"/>
            </a:srgbClr>
          </a:solidFill>
        </p:spPr>
        <p:txBody>
          <a:bodyPr wrap="square" lIns="0" tIns="0" rIns="0" bIns="0" rtlCol="0"/>
          <a:lstStyle/>
          <a:p>
            <a:endParaRPr/>
          </a:p>
        </p:txBody>
      </p:sp>
      <p:sp>
        <p:nvSpPr>
          <p:cNvPr id="3" name="object 3"/>
          <p:cNvSpPr txBox="1"/>
          <p:nvPr/>
        </p:nvSpPr>
        <p:spPr>
          <a:xfrm>
            <a:off x="1905000" y="2209800"/>
            <a:ext cx="7560945" cy="1490793"/>
          </a:xfrm>
          <a:prstGeom prst="rect">
            <a:avLst/>
          </a:prstGeom>
        </p:spPr>
        <p:txBody>
          <a:bodyPr vert="horz" wrap="square" lIns="0" tIns="13335" rIns="0" bIns="0" rtlCol="0">
            <a:spAutoFit/>
          </a:bodyPr>
          <a:lstStyle/>
          <a:p>
            <a:pPr marL="266700" indent="-254635">
              <a:lnSpc>
                <a:spcPct val="100000"/>
              </a:lnSpc>
              <a:spcBef>
                <a:spcPts val="105"/>
              </a:spcBef>
              <a:buAutoNum type="arabicPeriod"/>
              <a:tabLst>
                <a:tab pos="267335" algn="l"/>
              </a:tabLst>
            </a:pPr>
            <a:r>
              <a:rPr sz="2400" b="1" dirty="0">
                <a:solidFill>
                  <a:schemeClr val="tx2">
                    <a:lumMod val="75000"/>
                  </a:schemeClr>
                </a:solidFill>
                <a:latin typeface="Times New Roman"/>
                <a:cs typeface="Times New Roman"/>
              </a:rPr>
              <a:t>KHÁI </a:t>
            </a:r>
            <a:r>
              <a:rPr sz="2400" b="1" spc="5" dirty="0">
                <a:solidFill>
                  <a:schemeClr val="tx2">
                    <a:lumMod val="75000"/>
                  </a:schemeClr>
                </a:solidFill>
                <a:latin typeface="Times New Roman"/>
                <a:cs typeface="Times New Roman"/>
              </a:rPr>
              <a:t>QUÁT </a:t>
            </a:r>
            <a:r>
              <a:rPr sz="2400" b="1" dirty="0">
                <a:solidFill>
                  <a:schemeClr val="tx2">
                    <a:lumMod val="75000"/>
                  </a:schemeClr>
                </a:solidFill>
                <a:latin typeface="Times New Roman"/>
                <a:cs typeface="Times New Roman"/>
              </a:rPr>
              <a:t>VỀ LUẬT BVMT NĂM</a:t>
            </a:r>
            <a:r>
              <a:rPr sz="2400" b="1" spc="-210" dirty="0">
                <a:solidFill>
                  <a:schemeClr val="tx2">
                    <a:lumMod val="75000"/>
                  </a:schemeClr>
                </a:solidFill>
                <a:latin typeface="Times New Roman"/>
                <a:cs typeface="Times New Roman"/>
              </a:rPr>
              <a:t> </a:t>
            </a:r>
            <a:r>
              <a:rPr sz="2400" b="1" spc="5" dirty="0">
                <a:solidFill>
                  <a:schemeClr val="tx2">
                    <a:lumMod val="75000"/>
                  </a:schemeClr>
                </a:solidFill>
                <a:latin typeface="Times New Roman"/>
                <a:cs typeface="Times New Roman"/>
              </a:rPr>
              <a:t>2020</a:t>
            </a:r>
            <a:endParaRPr sz="2400" dirty="0">
              <a:solidFill>
                <a:schemeClr val="tx2">
                  <a:lumMod val="75000"/>
                </a:schemeClr>
              </a:solidFill>
              <a:latin typeface="Times New Roman"/>
              <a:cs typeface="Times New Roman"/>
            </a:endParaRPr>
          </a:p>
          <a:p>
            <a:pPr>
              <a:lnSpc>
                <a:spcPct val="100000"/>
              </a:lnSpc>
              <a:spcBef>
                <a:spcPts val="40"/>
              </a:spcBef>
              <a:buFont typeface="Times New Roman"/>
              <a:buAutoNum type="arabicPeriod"/>
            </a:pPr>
            <a:endParaRPr sz="2400" dirty="0">
              <a:solidFill>
                <a:schemeClr val="tx2">
                  <a:lumMod val="75000"/>
                </a:schemeClr>
              </a:solidFill>
              <a:latin typeface="Times New Roman"/>
              <a:cs typeface="Times New Roman"/>
            </a:endParaRPr>
          </a:p>
          <a:p>
            <a:pPr marL="266700" indent="-254635">
              <a:lnSpc>
                <a:spcPct val="100000"/>
              </a:lnSpc>
              <a:buAutoNum type="arabicPeriod"/>
              <a:tabLst>
                <a:tab pos="267335" algn="l"/>
              </a:tabLst>
            </a:pPr>
            <a:r>
              <a:rPr sz="2400" b="1" dirty="0">
                <a:solidFill>
                  <a:schemeClr val="tx2">
                    <a:lumMod val="75000"/>
                  </a:schemeClr>
                </a:solidFill>
                <a:latin typeface="Times New Roman"/>
                <a:cs typeface="Times New Roman"/>
              </a:rPr>
              <a:t>NHỮNG </a:t>
            </a:r>
            <a:r>
              <a:rPr sz="2400" b="1" spc="-5" dirty="0">
                <a:solidFill>
                  <a:schemeClr val="tx2">
                    <a:lumMod val="75000"/>
                  </a:schemeClr>
                </a:solidFill>
                <a:latin typeface="Times New Roman"/>
                <a:cs typeface="Times New Roman"/>
              </a:rPr>
              <a:t>ĐIỂM </a:t>
            </a:r>
            <a:r>
              <a:rPr sz="2400" b="1" dirty="0">
                <a:solidFill>
                  <a:schemeClr val="tx2">
                    <a:lumMod val="75000"/>
                  </a:schemeClr>
                </a:solidFill>
                <a:latin typeface="Times New Roman"/>
                <a:cs typeface="Times New Roman"/>
              </a:rPr>
              <a:t>MỚI CỦA LUẬT BVMT NĂM</a:t>
            </a:r>
            <a:r>
              <a:rPr sz="2400" b="1" spc="-260" dirty="0">
                <a:solidFill>
                  <a:schemeClr val="tx2">
                    <a:lumMod val="75000"/>
                  </a:schemeClr>
                </a:solidFill>
                <a:latin typeface="Times New Roman"/>
                <a:cs typeface="Times New Roman"/>
              </a:rPr>
              <a:t> </a:t>
            </a:r>
            <a:r>
              <a:rPr sz="2400" b="1" spc="5" dirty="0">
                <a:solidFill>
                  <a:schemeClr val="tx2">
                    <a:lumMod val="75000"/>
                  </a:schemeClr>
                </a:solidFill>
                <a:latin typeface="Times New Roman"/>
                <a:cs typeface="Times New Roman"/>
              </a:rPr>
              <a:t>2020</a:t>
            </a:r>
            <a:endParaRPr sz="2400" dirty="0">
              <a:solidFill>
                <a:schemeClr val="tx2">
                  <a:lumMod val="75000"/>
                </a:schemeClr>
              </a:solidFill>
              <a:latin typeface="Times New Roman"/>
              <a:cs typeface="Times New Roman"/>
            </a:endParaRPr>
          </a:p>
          <a:p>
            <a:pPr>
              <a:lnSpc>
                <a:spcPct val="100000"/>
              </a:lnSpc>
              <a:spcBef>
                <a:spcPts val="45"/>
              </a:spcBef>
              <a:buFont typeface="Times New Roman"/>
              <a:buAutoNum type="arabicPeriod"/>
            </a:pPr>
            <a:endParaRPr sz="2400" dirty="0">
              <a:solidFill>
                <a:schemeClr val="tx2">
                  <a:lumMod val="75000"/>
                </a:schemeClr>
              </a:solidFill>
              <a:latin typeface="Times New Roman"/>
              <a:cs typeface="Times New Roman"/>
            </a:endParaRPr>
          </a:p>
        </p:txBody>
      </p:sp>
      <p:sp>
        <p:nvSpPr>
          <p:cNvPr id="4" name="object 4"/>
          <p:cNvSpPr txBox="1">
            <a:spLocks noGrp="1"/>
          </p:cNvSpPr>
          <p:nvPr>
            <p:ph type="title"/>
          </p:nvPr>
        </p:nvSpPr>
        <p:spPr>
          <a:xfrm>
            <a:off x="1905000" y="838200"/>
            <a:ext cx="5845810" cy="566822"/>
          </a:xfrm>
          <a:prstGeom prst="rect">
            <a:avLst/>
          </a:prstGeom>
        </p:spPr>
        <p:txBody>
          <a:bodyPr vert="horz" wrap="square" lIns="0" tIns="12700" rIns="0" bIns="0" rtlCol="0">
            <a:spAutoFit/>
          </a:bodyPr>
          <a:lstStyle/>
          <a:p>
            <a:pPr marL="12700">
              <a:lnSpc>
                <a:spcPct val="100000"/>
              </a:lnSpc>
              <a:spcBef>
                <a:spcPts val="100"/>
              </a:spcBef>
            </a:pPr>
            <a:r>
              <a:rPr sz="3600" spc="-5" dirty="0">
                <a:latin typeface="Times New Roman" panose="02020603050405020304" pitchFamily="18" charset="0"/>
                <a:cs typeface="Times New Roman" panose="02020603050405020304" pitchFamily="18" charset="0"/>
              </a:rPr>
              <a:t>NỘI </a:t>
            </a:r>
            <a:r>
              <a:rPr sz="3600" dirty="0">
                <a:latin typeface="Times New Roman" panose="02020603050405020304" pitchFamily="18" charset="0"/>
                <a:cs typeface="Times New Roman" panose="02020603050405020304" pitchFamily="18" charset="0"/>
              </a:rPr>
              <a:t>DUNG TRÌNH</a:t>
            </a:r>
            <a:r>
              <a:rPr sz="3600" spc="-80" dirty="0">
                <a:latin typeface="Times New Roman" panose="02020603050405020304" pitchFamily="18" charset="0"/>
                <a:cs typeface="Times New Roman" panose="02020603050405020304" pitchFamily="18" charset="0"/>
              </a:rPr>
              <a:t> </a:t>
            </a:r>
            <a:r>
              <a:rPr sz="3600" dirty="0">
                <a:latin typeface="Times New Roman" panose="02020603050405020304" pitchFamily="18" charset="0"/>
                <a:cs typeface="Times New Roman" panose="02020603050405020304" pitchFamily="18" charset="0"/>
              </a:rPr>
              <a:t>BÀY</a:t>
            </a:r>
          </a:p>
        </p:txBody>
      </p:sp>
      <p:pic>
        <p:nvPicPr>
          <p:cNvPr id="2050" name="Picture 2" descr="Một số điểm mới của Luật Bảo vệ môi trường 2020">
            <a:extLst>
              <a:ext uri="{FF2B5EF4-FFF2-40B4-BE49-F238E27FC236}">
                <a16:creationId xmlns:a16="http://schemas.microsoft.com/office/drawing/2014/main" id="{9FEFDC5B-BC53-9ED3-854F-20C651BC4E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936140"/>
            <a:ext cx="4517118" cy="271231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fographic - Những điểm mới trong Luật Bảo vệ môi trường">
            <a:extLst>
              <a:ext uri="{FF2B5EF4-FFF2-40B4-BE49-F238E27FC236}">
                <a16:creationId xmlns:a16="http://schemas.microsoft.com/office/drawing/2014/main" id="{C1DF2951-CD16-3756-1F24-8B9995F27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1918" y="3921915"/>
            <a:ext cx="4219575" cy="280793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88EBCF89-798C-526A-2D7D-EF45B9320E5C}"/>
              </a:ext>
            </a:extLst>
          </p:cNvPr>
          <p:cNvCxnSpPr/>
          <p:nvPr/>
        </p:nvCxnSpPr>
        <p:spPr>
          <a:xfrm>
            <a:off x="1905000" y="1405022"/>
            <a:ext cx="51054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4" name="object 4"/>
          <p:cNvSpPr txBox="1">
            <a:spLocks noGrp="1"/>
          </p:cNvSpPr>
          <p:nvPr>
            <p:ph type="title"/>
          </p:nvPr>
        </p:nvSpPr>
        <p:spPr>
          <a:xfrm>
            <a:off x="0" y="176131"/>
            <a:ext cx="9474198" cy="452120"/>
          </a:xfrm>
          <a:prstGeom prst="rect">
            <a:avLst/>
          </a:prstGeom>
          <a:solidFill>
            <a:schemeClr val="accent2">
              <a:lumMod val="20000"/>
              <a:lumOff val="80000"/>
            </a:schemeClr>
          </a:solidFill>
        </p:spPr>
        <p:txBody>
          <a:bodyPr vert="horz" wrap="square" lIns="0" tIns="12065" rIns="0" bIns="0" rtlCol="0">
            <a:spAutoFit/>
          </a:bodyPr>
          <a:lstStyle/>
          <a:p>
            <a:pPr marL="12700" algn="ctr">
              <a:lnSpc>
                <a:spcPct val="100000"/>
              </a:lnSpc>
              <a:spcBef>
                <a:spcPts val="95"/>
              </a:spcBef>
            </a:pPr>
            <a:r>
              <a:rPr lang="en-US" spc="-10" dirty="0"/>
              <a:t>1. </a:t>
            </a:r>
            <a:r>
              <a:rPr spc="-10" dirty="0"/>
              <a:t>KHÁI </a:t>
            </a:r>
            <a:r>
              <a:rPr spc="-5" dirty="0"/>
              <a:t>QUÁT VỀ </a:t>
            </a:r>
            <a:r>
              <a:rPr spc="-10" dirty="0"/>
              <a:t>LUẬT </a:t>
            </a:r>
            <a:r>
              <a:rPr spc="-5" dirty="0"/>
              <a:t>BVMT </a:t>
            </a:r>
            <a:r>
              <a:rPr spc="-10" dirty="0"/>
              <a:t>NĂM</a:t>
            </a:r>
            <a:r>
              <a:rPr spc="-190" dirty="0"/>
              <a:t> </a:t>
            </a:r>
            <a:r>
              <a:rPr dirty="0"/>
              <a:t>2020</a:t>
            </a:r>
          </a:p>
        </p:txBody>
      </p:sp>
      <p:sp>
        <p:nvSpPr>
          <p:cNvPr id="5" name="TextBox 4">
            <a:extLst>
              <a:ext uri="{FF2B5EF4-FFF2-40B4-BE49-F238E27FC236}">
                <a16:creationId xmlns:a16="http://schemas.microsoft.com/office/drawing/2014/main" id="{3400E0F5-4251-9FBB-E351-5C75436CFDCD}"/>
              </a:ext>
            </a:extLst>
          </p:cNvPr>
          <p:cNvSpPr txBox="1"/>
          <p:nvPr/>
        </p:nvSpPr>
        <p:spPr>
          <a:xfrm>
            <a:off x="838200" y="1090177"/>
            <a:ext cx="3505200" cy="3785652"/>
          </a:xfrm>
          <a:prstGeom prst="rect">
            <a:avLst/>
          </a:prstGeom>
          <a:solidFill>
            <a:schemeClr val="tx2">
              <a:lumMod val="40000"/>
              <a:lumOff val="60000"/>
            </a:schemeClr>
          </a:solidFill>
        </p:spPr>
        <p:txBody>
          <a:bodyPr wrap="square" rtlCol="0">
            <a:spAutoFit/>
          </a:bodyPr>
          <a:lstStyle/>
          <a:p>
            <a:pPr algn="ctr"/>
            <a:r>
              <a:rPr lang="vi-VN" sz="2400" spc="-5" dirty="0">
                <a:solidFill>
                  <a:schemeClr val="bg1"/>
                </a:solidFill>
                <a:latin typeface="Times New Roman"/>
                <a:cs typeface="Times New Roman"/>
              </a:rPr>
              <a:t>Ngày </a:t>
            </a:r>
            <a:r>
              <a:rPr lang="vi-VN" sz="2400" spc="-15" dirty="0">
                <a:solidFill>
                  <a:schemeClr val="bg1"/>
                </a:solidFill>
                <a:latin typeface="Times New Roman"/>
                <a:cs typeface="Times New Roman"/>
              </a:rPr>
              <a:t>17/11/2020, </a:t>
            </a:r>
            <a:r>
              <a:rPr lang="vi-VN" sz="2400" spc="-5" dirty="0">
                <a:solidFill>
                  <a:schemeClr val="bg1"/>
                </a:solidFill>
                <a:latin typeface="Times New Roman"/>
                <a:cs typeface="Times New Roman"/>
              </a:rPr>
              <a:t>Quốc hội khóa </a:t>
            </a:r>
            <a:r>
              <a:rPr lang="vi-VN" sz="2400" spc="-80" dirty="0">
                <a:solidFill>
                  <a:schemeClr val="bg1"/>
                </a:solidFill>
                <a:latin typeface="Times New Roman"/>
                <a:cs typeface="Times New Roman"/>
              </a:rPr>
              <a:t>XIV, </a:t>
            </a:r>
            <a:r>
              <a:rPr lang="vi-VN" sz="2400" spc="-5" dirty="0">
                <a:solidFill>
                  <a:schemeClr val="bg1"/>
                </a:solidFill>
                <a:latin typeface="Times New Roman"/>
                <a:cs typeface="Times New Roman"/>
              </a:rPr>
              <a:t>kỳ họp </a:t>
            </a:r>
            <a:r>
              <a:rPr lang="vi-VN" sz="2400" dirty="0">
                <a:solidFill>
                  <a:schemeClr val="bg1"/>
                </a:solidFill>
                <a:latin typeface="Times New Roman"/>
                <a:cs typeface="Times New Roman"/>
              </a:rPr>
              <a:t>thứ </a:t>
            </a:r>
            <a:r>
              <a:rPr lang="en-US" sz="2400" spc="-5" dirty="0">
                <a:solidFill>
                  <a:schemeClr val="bg1"/>
                </a:solidFill>
                <a:latin typeface="Times New Roman"/>
                <a:cs typeface="Times New Roman"/>
              </a:rPr>
              <a:t>X</a:t>
            </a:r>
            <a:r>
              <a:rPr lang="vi-VN" sz="2400" spc="-5" dirty="0">
                <a:solidFill>
                  <a:schemeClr val="bg1"/>
                </a:solidFill>
                <a:latin typeface="Times New Roman"/>
                <a:cs typeface="Times New Roman"/>
              </a:rPr>
              <a:t> đã thông qua  </a:t>
            </a:r>
            <a:r>
              <a:rPr lang="vi-VN" sz="2400" dirty="0">
                <a:solidFill>
                  <a:schemeClr val="bg1"/>
                </a:solidFill>
                <a:latin typeface="Times New Roman"/>
                <a:cs typeface="Times New Roman"/>
              </a:rPr>
              <a:t>Luật </a:t>
            </a:r>
            <a:r>
              <a:rPr lang="vi-VN" sz="2400" spc="-40" dirty="0">
                <a:solidFill>
                  <a:schemeClr val="bg1"/>
                </a:solidFill>
                <a:latin typeface="Times New Roman"/>
                <a:cs typeface="Times New Roman"/>
              </a:rPr>
              <a:t>BVMT, </a:t>
            </a:r>
            <a:r>
              <a:rPr lang="vi-VN" sz="2400" dirty="0">
                <a:solidFill>
                  <a:schemeClr val="bg1"/>
                </a:solidFill>
                <a:latin typeface="Times New Roman"/>
                <a:cs typeface="Times New Roman"/>
              </a:rPr>
              <a:t>theo đó, Luật </a:t>
            </a:r>
            <a:r>
              <a:rPr lang="vi-VN" sz="2400" spc="-5" dirty="0">
                <a:solidFill>
                  <a:schemeClr val="bg1"/>
                </a:solidFill>
                <a:latin typeface="Times New Roman"/>
                <a:cs typeface="Times New Roman"/>
              </a:rPr>
              <a:t>BVMT </a:t>
            </a:r>
            <a:r>
              <a:rPr lang="vi-VN" sz="2400" dirty="0">
                <a:solidFill>
                  <a:schemeClr val="bg1"/>
                </a:solidFill>
                <a:latin typeface="Times New Roman"/>
                <a:cs typeface="Times New Roman"/>
              </a:rPr>
              <a:t>năm 2020 gồm 16 chương, 171  điều </a:t>
            </a:r>
            <a:endParaRPr lang="en-US" sz="2400" dirty="0">
              <a:solidFill>
                <a:schemeClr val="bg1"/>
              </a:solidFill>
              <a:latin typeface="Times New Roman"/>
              <a:cs typeface="Times New Roman"/>
            </a:endParaRPr>
          </a:p>
          <a:p>
            <a:pPr algn="ctr"/>
            <a:r>
              <a:rPr lang="vi-VN" sz="2400" spc="-5" dirty="0">
                <a:solidFill>
                  <a:schemeClr val="bg1"/>
                </a:solidFill>
                <a:latin typeface="Times New Roman"/>
                <a:cs typeface="Times New Roman"/>
              </a:rPr>
              <a:t>(</a:t>
            </a:r>
            <a:r>
              <a:rPr lang="en-US" sz="2400" i="1" spc="-5" dirty="0">
                <a:solidFill>
                  <a:schemeClr val="bg1"/>
                </a:solidFill>
                <a:latin typeface="Times New Roman"/>
                <a:cs typeface="Times New Roman"/>
              </a:rPr>
              <a:t>G</a:t>
            </a:r>
            <a:r>
              <a:rPr lang="vi-VN" sz="2400" i="1" spc="-5" dirty="0">
                <a:solidFill>
                  <a:schemeClr val="bg1"/>
                </a:solidFill>
                <a:latin typeface="Times New Roman"/>
                <a:cs typeface="Times New Roman"/>
              </a:rPr>
              <a:t>iảm </a:t>
            </a:r>
            <a:r>
              <a:rPr lang="vi-VN" sz="2400" i="1" dirty="0">
                <a:solidFill>
                  <a:schemeClr val="bg1"/>
                </a:solidFill>
                <a:latin typeface="Times New Roman"/>
                <a:cs typeface="Times New Roman"/>
              </a:rPr>
              <a:t>04 </a:t>
            </a:r>
            <a:r>
              <a:rPr lang="en-US" sz="2400" i="1" dirty="0">
                <a:solidFill>
                  <a:schemeClr val="bg1"/>
                </a:solidFill>
                <a:latin typeface="Times New Roman"/>
                <a:cs typeface="Times New Roman"/>
              </a:rPr>
              <a:t>C</a:t>
            </a:r>
            <a:r>
              <a:rPr lang="vi-VN" sz="2400" i="1" dirty="0">
                <a:solidFill>
                  <a:schemeClr val="bg1"/>
                </a:solidFill>
                <a:latin typeface="Times New Roman"/>
                <a:cs typeface="Times New Roman"/>
              </a:rPr>
              <a:t>hương, </a:t>
            </a:r>
            <a:endParaRPr lang="en-US" sz="2400" i="1" dirty="0">
              <a:solidFill>
                <a:schemeClr val="bg1"/>
              </a:solidFill>
              <a:latin typeface="Times New Roman"/>
              <a:cs typeface="Times New Roman"/>
            </a:endParaRPr>
          </a:p>
          <a:p>
            <a:pPr algn="ctr"/>
            <a:r>
              <a:rPr lang="vi-VN" sz="2400" i="1" dirty="0">
                <a:solidFill>
                  <a:schemeClr val="bg1"/>
                </a:solidFill>
                <a:latin typeface="Times New Roman"/>
                <a:cs typeface="Times New Roman"/>
              </a:rPr>
              <a:t>tăng 01 </a:t>
            </a:r>
            <a:r>
              <a:rPr lang="vi-VN" sz="2400" i="1" spc="-5" dirty="0">
                <a:solidFill>
                  <a:schemeClr val="bg1"/>
                </a:solidFill>
                <a:latin typeface="Times New Roman"/>
                <a:cs typeface="Times New Roman"/>
              </a:rPr>
              <a:t>Điều </a:t>
            </a:r>
            <a:endParaRPr lang="en-US" sz="2400" i="1" spc="-5" dirty="0">
              <a:solidFill>
                <a:schemeClr val="bg1"/>
              </a:solidFill>
              <a:latin typeface="Times New Roman"/>
              <a:cs typeface="Times New Roman"/>
            </a:endParaRPr>
          </a:p>
          <a:p>
            <a:pPr algn="ctr"/>
            <a:r>
              <a:rPr lang="vi-VN" sz="2400" i="1" spc="-5" dirty="0">
                <a:solidFill>
                  <a:schemeClr val="bg1"/>
                </a:solidFill>
                <a:latin typeface="Times New Roman"/>
                <a:cs typeface="Times New Roman"/>
              </a:rPr>
              <a:t>so </a:t>
            </a:r>
            <a:r>
              <a:rPr lang="vi-VN" sz="2400" i="1" dirty="0">
                <a:solidFill>
                  <a:schemeClr val="bg1"/>
                </a:solidFill>
                <a:latin typeface="Times New Roman"/>
                <a:cs typeface="Times New Roman"/>
              </a:rPr>
              <a:t>với </a:t>
            </a:r>
            <a:r>
              <a:rPr lang="en-US" sz="2400" i="1" dirty="0">
                <a:solidFill>
                  <a:schemeClr val="bg1"/>
                </a:solidFill>
                <a:latin typeface="Times New Roman"/>
                <a:cs typeface="Times New Roman"/>
              </a:rPr>
              <a:t>L</a:t>
            </a:r>
            <a:r>
              <a:rPr lang="vi-VN" sz="2400" i="1" dirty="0">
                <a:solidFill>
                  <a:schemeClr val="bg1"/>
                </a:solidFill>
                <a:latin typeface="Times New Roman"/>
                <a:cs typeface="Times New Roman"/>
              </a:rPr>
              <a:t>uật BVMT năm 2014</a:t>
            </a:r>
            <a:r>
              <a:rPr lang="vi-VN" sz="2400" dirty="0">
                <a:solidFill>
                  <a:schemeClr val="bg1"/>
                </a:solidFill>
                <a:latin typeface="Times New Roman"/>
                <a:cs typeface="Times New Roman"/>
              </a:rPr>
              <a:t>),  </a:t>
            </a:r>
          </a:p>
        </p:txBody>
      </p:sp>
      <p:sp>
        <p:nvSpPr>
          <p:cNvPr id="6" name="TextBox 5">
            <a:extLst>
              <a:ext uri="{FF2B5EF4-FFF2-40B4-BE49-F238E27FC236}">
                <a16:creationId xmlns:a16="http://schemas.microsoft.com/office/drawing/2014/main" id="{1F902C82-D48D-EF4D-5F07-340555F8D4CF}"/>
              </a:ext>
            </a:extLst>
          </p:cNvPr>
          <p:cNvSpPr txBox="1"/>
          <p:nvPr/>
        </p:nvSpPr>
        <p:spPr>
          <a:xfrm>
            <a:off x="5562600" y="3069790"/>
            <a:ext cx="3505200" cy="3612079"/>
          </a:xfrm>
          <a:prstGeom prst="rect">
            <a:avLst/>
          </a:prstGeom>
          <a:solidFill>
            <a:schemeClr val="tx2">
              <a:lumMod val="40000"/>
              <a:lumOff val="60000"/>
            </a:schemeClr>
          </a:solidFill>
        </p:spPr>
        <p:txBody>
          <a:bodyPr wrap="square" rtlCol="0">
            <a:spAutoFit/>
          </a:bodyPr>
          <a:lstStyle/>
          <a:p>
            <a:pPr marL="12700" marR="5715" algn="just">
              <a:lnSpc>
                <a:spcPct val="120000"/>
              </a:lnSpc>
              <a:spcBef>
                <a:spcPts val="100"/>
              </a:spcBef>
              <a:tabLst>
                <a:tab pos="191135" algn="l"/>
              </a:tabLst>
            </a:pPr>
            <a:r>
              <a:rPr lang="vi-VN" sz="2400" dirty="0">
                <a:solidFill>
                  <a:schemeClr val="bg1"/>
                </a:solidFill>
                <a:latin typeface="Times New Roman"/>
                <a:cs typeface="Times New Roman"/>
              </a:rPr>
              <a:t>Luật có </a:t>
            </a:r>
            <a:r>
              <a:rPr lang="vi-VN" sz="2400" spc="-5" dirty="0">
                <a:solidFill>
                  <a:schemeClr val="bg1"/>
                </a:solidFill>
                <a:latin typeface="Times New Roman"/>
                <a:cs typeface="Times New Roman"/>
              </a:rPr>
              <a:t>hiệu </a:t>
            </a:r>
            <a:r>
              <a:rPr lang="vi-VN" sz="2400" dirty="0">
                <a:solidFill>
                  <a:schemeClr val="bg1"/>
                </a:solidFill>
                <a:latin typeface="Times New Roman"/>
                <a:cs typeface="Times New Roman"/>
              </a:rPr>
              <a:t>lực </a:t>
            </a:r>
            <a:r>
              <a:rPr lang="vi-VN" sz="2400" spc="-5" dirty="0">
                <a:solidFill>
                  <a:schemeClr val="bg1"/>
                </a:solidFill>
                <a:latin typeface="Times New Roman"/>
                <a:cs typeface="Times New Roman"/>
              </a:rPr>
              <a:t>thi </a:t>
            </a:r>
            <a:r>
              <a:rPr lang="vi-VN" sz="2400" dirty="0">
                <a:solidFill>
                  <a:schemeClr val="bg1"/>
                </a:solidFill>
                <a:latin typeface="Times New Roman"/>
                <a:cs typeface="Times New Roman"/>
              </a:rPr>
              <a:t>hành từ ngày </a:t>
            </a:r>
            <a:r>
              <a:rPr lang="vi-VN" sz="2400" spc="5" dirty="0">
                <a:solidFill>
                  <a:schemeClr val="bg1"/>
                </a:solidFill>
                <a:latin typeface="Times New Roman"/>
                <a:cs typeface="Times New Roman"/>
              </a:rPr>
              <a:t>01 </a:t>
            </a:r>
            <a:r>
              <a:rPr lang="vi-VN" sz="2400" dirty="0">
                <a:solidFill>
                  <a:schemeClr val="bg1"/>
                </a:solidFill>
                <a:latin typeface="Times New Roman"/>
                <a:cs typeface="Times New Roman"/>
              </a:rPr>
              <a:t>tháng 01 năm 2022</a:t>
            </a:r>
            <a:endParaRPr lang="en-US" sz="2400" dirty="0">
              <a:solidFill>
                <a:schemeClr val="bg1"/>
              </a:solidFill>
              <a:latin typeface="Times New Roman"/>
              <a:cs typeface="Times New Roman"/>
            </a:endParaRPr>
          </a:p>
          <a:p>
            <a:pPr marL="12700" marR="5715" algn="just">
              <a:lnSpc>
                <a:spcPct val="120000"/>
              </a:lnSpc>
              <a:spcBef>
                <a:spcPts val="100"/>
              </a:spcBef>
              <a:tabLst>
                <a:tab pos="191135" algn="l"/>
              </a:tabLst>
            </a:pPr>
            <a:r>
              <a:rPr lang="vi-VN" sz="2400" dirty="0">
                <a:solidFill>
                  <a:schemeClr val="bg1"/>
                </a:solidFill>
                <a:latin typeface="Times New Roman"/>
                <a:cs typeface="Times New Roman"/>
              </a:rPr>
              <a:t>(</a:t>
            </a:r>
            <a:r>
              <a:rPr lang="en-US" sz="2400" i="1" dirty="0">
                <a:solidFill>
                  <a:schemeClr val="bg1"/>
                </a:solidFill>
                <a:latin typeface="Times New Roman"/>
                <a:cs typeface="Times New Roman"/>
              </a:rPr>
              <a:t>R</a:t>
            </a:r>
            <a:r>
              <a:rPr lang="vi-VN" sz="2400" i="1" dirty="0">
                <a:solidFill>
                  <a:schemeClr val="bg1"/>
                </a:solidFill>
                <a:latin typeface="Times New Roman"/>
                <a:cs typeface="Times New Roman"/>
              </a:rPr>
              <a:t>iêng </a:t>
            </a:r>
            <a:r>
              <a:rPr lang="vi-VN" sz="2400" i="1" spc="-5" dirty="0">
                <a:solidFill>
                  <a:schemeClr val="bg1"/>
                </a:solidFill>
                <a:latin typeface="Times New Roman"/>
                <a:cs typeface="Times New Roman"/>
              </a:rPr>
              <a:t>tại  </a:t>
            </a:r>
            <a:r>
              <a:rPr lang="vi-VN" sz="2400" i="1" dirty="0">
                <a:solidFill>
                  <a:schemeClr val="bg1"/>
                </a:solidFill>
                <a:latin typeface="Times New Roman"/>
                <a:cs typeface="Times New Roman"/>
              </a:rPr>
              <a:t>Khoản 3 </a:t>
            </a:r>
            <a:r>
              <a:rPr lang="vi-VN" sz="2400" i="1" spc="-5" dirty="0">
                <a:solidFill>
                  <a:schemeClr val="bg1"/>
                </a:solidFill>
                <a:latin typeface="Times New Roman"/>
                <a:cs typeface="Times New Roman"/>
              </a:rPr>
              <a:t>Điều </a:t>
            </a:r>
            <a:r>
              <a:rPr lang="vi-VN" sz="2400" i="1" dirty="0">
                <a:solidFill>
                  <a:schemeClr val="bg1"/>
                </a:solidFill>
                <a:latin typeface="Times New Roman"/>
                <a:cs typeface="Times New Roman"/>
              </a:rPr>
              <a:t>29 của </a:t>
            </a:r>
            <a:r>
              <a:rPr lang="vi-VN" sz="2400" i="1" spc="-5" dirty="0">
                <a:solidFill>
                  <a:schemeClr val="bg1"/>
                </a:solidFill>
                <a:latin typeface="Times New Roman"/>
                <a:cs typeface="Times New Roman"/>
              </a:rPr>
              <a:t>Luật </a:t>
            </a:r>
            <a:r>
              <a:rPr lang="vi-VN" sz="2400" i="1" dirty="0">
                <a:solidFill>
                  <a:schemeClr val="bg1"/>
                </a:solidFill>
                <a:latin typeface="Times New Roman"/>
                <a:cs typeface="Times New Roman"/>
              </a:rPr>
              <a:t>này có hiệu lực </a:t>
            </a:r>
            <a:r>
              <a:rPr lang="vi-VN" sz="2400" i="1" spc="-5" dirty="0">
                <a:solidFill>
                  <a:schemeClr val="bg1"/>
                </a:solidFill>
                <a:latin typeface="Times New Roman"/>
                <a:cs typeface="Times New Roman"/>
              </a:rPr>
              <a:t>thi </a:t>
            </a:r>
            <a:r>
              <a:rPr lang="vi-VN" sz="2400" i="1" dirty="0">
                <a:solidFill>
                  <a:schemeClr val="bg1"/>
                </a:solidFill>
                <a:latin typeface="Times New Roman"/>
                <a:cs typeface="Times New Roman"/>
              </a:rPr>
              <a:t>hành từ ngày 01</a:t>
            </a:r>
            <a:r>
              <a:rPr lang="en-US" sz="2400" i="1" dirty="0">
                <a:solidFill>
                  <a:schemeClr val="bg1"/>
                </a:solidFill>
                <a:latin typeface="Times New Roman"/>
                <a:cs typeface="Times New Roman"/>
              </a:rPr>
              <a:t>/</a:t>
            </a:r>
            <a:r>
              <a:rPr lang="vi-VN" sz="2400" i="1" dirty="0">
                <a:solidFill>
                  <a:schemeClr val="bg1"/>
                </a:solidFill>
                <a:latin typeface="Times New Roman"/>
                <a:cs typeface="Times New Roman"/>
              </a:rPr>
              <a:t>02</a:t>
            </a:r>
            <a:r>
              <a:rPr lang="en-US" sz="2400" i="1" dirty="0">
                <a:solidFill>
                  <a:schemeClr val="bg1"/>
                </a:solidFill>
                <a:latin typeface="Times New Roman"/>
                <a:cs typeface="Times New Roman"/>
              </a:rPr>
              <a:t>/</a:t>
            </a:r>
            <a:r>
              <a:rPr lang="vi-VN" sz="2400" i="1" dirty="0">
                <a:solidFill>
                  <a:schemeClr val="bg1"/>
                </a:solidFill>
                <a:latin typeface="Times New Roman"/>
                <a:cs typeface="Times New Roman"/>
              </a:rPr>
              <a:t>2021</a:t>
            </a:r>
            <a:r>
              <a:rPr lang="en-US" sz="2400" i="1" dirty="0">
                <a:solidFill>
                  <a:schemeClr val="bg1"/>
                </a:solidFill>
                <a:latin typeface="Times New Roman"/>
                <a:cs typeface="Times New Roman"/>
              </a:rPr>
              <a:t> </a:t>
            </a:r>
            <a:r>
              <a:rPr lang="vi-VN" sz="2400" i="1" dirty="0">
                <a:solidFill>
                  <a:schemeClr val="bg1"/>
                </a:solidFill>
                <a:latin typeface="Times New Roman"/>
                <a:cs typeface="Times New Roman"/>
              </a:rPr>
              <a:t>-</a:t>
            </a:r>
            <a:r>
              <a:rPr lang="en-US" sz="2400" i="1" dirty="0">
                <a:solidFill>
                  <a:schemeClr val="bg1"/>
                </a:solidFill>
                <a:latin typeface="Times New Roman"/>
                <a:cs typeface="Times New Roman"/>
              </a:rPr>
              <a:t> </a:t>
            </a:r>
            <a:r>
              <a:rPr lang="vi-VN" sz="2400" i="1" dirty="0">
                <a:solidFill>
                  <a:schemeClr val="bg1"/>
                </a:solidFill>
                <a:latin typeface="Times New Roman"/>
                <a:cs typeface="Times New Roman"/>
              </a:rPr>
              <a:t>Nội dung </a:t>
            </a:r>
            <a:r>
              <a:rPr lang="vi-VN" sz="2400" i="1" spc="-5" dirty="0">
                <a:solidFill>
                  <a:schemeClr val="bg1"/>
                </a:solidFill>
                <a:latin typeface="Times New Roman"/>
                <a:cs typeface="Times New Roman"/>
              </a:rPr>
              <a:t>ĐTM </a:t>
            </a:r>
            <a:r>
              <a:rPr lang="vi-VN" sz="2400" i="1" dirty="0">
                <a:solidFill>
                  <a:schemeClr val="bg1"/>
                </a:solidFill>
                <a:latin typeface="Times New Roman"/>
                <a:cs typeface="Times New Roman"/>
              </a:rPr>
              <a:t>sơ</a:t>
            </a:r>
            <a:r>
              <a:rPr lang="vi-VN" sz="2400" i="1" spc="-15" dirty="0">
                <a:solidFill>
                  <a:schemeClr val="bg1"/>
                </a:solidFill>
                <a:latin typeface="Times New Roman"/>
                <a:cs typeface="Times New Roman"/>
              </a:rPr>
              <a:t> </a:t>
            </a:r>
            <a:r>
              <a:rPr lang="vi-VN" sz="2400" i="1" dirty="0">
                <a:solidFill>
                  <a:schemeClr val="bg1"/>
                </a:solidFill>
                <a:latin typeface="Times New Roman"/>
                <a:cs typeface="Times New Roman"/>
              </a:rPr>
              <a:t>bộ</a:t>
            </a:r>
            <a:r>
              <a:rPr lang="vi-VN" sz="2400" dirty="0">
                <a:solidFill>
                  <a:schemeClr val="bg1"/>
                </a:solidFill>
                <a:latin typeface="Times New Roman"/>
                <a:cs typeface="Times New Roman"/>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4" name="object 4"/>
          <p:cNvSpPr txBox="1">
            <a:spLocks noGrp="1"/>
          </p:cNvSpPr>
          <p:nvPr>
            <p:ph type="title"/>
          </p:nvPr>
        </p:nvSpPr>
        <p:spPr>
          <a:xfrm>
            <a:off x="0" y="469266"/>
            <a:ext cx="9525000" cy="452120"/>
          </a:xfrm>
          <a:prstGeom prst="rect">
            <a:avLst/>
          </a:prstGeom>
          <a:solidFill>
            <a:schemeClr val="accent2">
              <a:lumMod val="20000"/>
              <a:lumOff val="80000"/>
            </a:schemeClr>
          </a:solidFill>
        </p:spPr>
        <p:txBody>
          <a:bodyPr vert="horz" wrap="square" lIns="0" tIns="12065" rIns="0" bIns="0" rtlCol="0">
            <a:spAutoFit/>
          </a:bodyPr>
          <a:lstStyle/>
          <a:p>
            <a:pPr marL="12700" algn="ctr">
              <a:lnSpc>
                <a:spcPct val="100000"/>
              </a:lnSpc>
              <a:spcBef>
                <a:spcPts val="95"/>
              </a:spcBef>
            </a:pPr>
            <a:r>
              <a:rPr spc="-5" dirty="0"/>
              <a:t>1. </a:t>
            </a:r>
            <a:r>
              <a:rPr spc="-10" dirty="0"/>
              <a:t>KHÁI </a:t>
            </a:r>
            <a:r>
              <a:rPr spc="-5" dirty="0"/>
              <a:t>QUÁT VỀ </a:t>
            </a:r>
            <a:r>
              <a:rPr spc="-10" dirty="0"/>
              <a:t>LUẬT </a:t>
            </a:r>
            <a:r>
              <a:rPr spc="-5" dirty="0"/>
              <a:t>BVMT </a:t>
            </a:r>
            <a:r>
              <a:rPr spc="-10" dirty="0"/>
              <a:t>NĂM</a:t>
            </a:r>
            <a:r>
              <a:rPr spc="-190" dirty="0"/>
              <a:t> </a:t>
            </a:r>
            <a:r>
              <a:rPr dirty="0"/>
              <a:t>2020</a:t>
            </a:r>
          </a:p>
        </p:txBody>
      </p:sp>
      <p:sp>
        <p:nvSpPr>
          <p:cNvPr id="6" name="TextBox 5">
            <a:extLst>
              <a:ext uri="{FF2B5EF4-FFF2-40B4-BE49-F238E27FC236}">
                <a16:creationId xmlns:a16="http://schemas.microsoft.com/office/drawing/2014/main" id="{A56F084C-B57C-F198-0619-3158235E4BD3}"/>
              </a:ext>
            </a:extLst>
          </p:cNvPr>
          <p:cNvSpPr txBox="1"/>
          <p:nvPr/>
        </p:nvSpPr>
        <p:spPr>
          <a:xfrm>
            <a:off x="1" y="1059369"/>
            <a:ext cx="2057400" cy="1107996"/>
          </a:xfrm>
          <a:prstGeom prst="rect">
            <a:avLst/>
          </a:prstGeom>
          <a:noFill/>
        </p:spPr>
        <p:txBody>
          <a:bodyPr wrap="square" rtlCol="0">
            <a:spAutoFit/>
          </a:bodyPr>
          <a:lstStyle/>
          <a:p>
            <a:pPr algn="ctr"/>
            <a:r>
              <a:rPr lang="vi-VN" sz="2200" spc="-5" dirty="0">
                <a:latin typeface="Times New Roman"/>
                <a:cs typeface="Times New Roman"/>
              </a:rPr>
              <a:t>Chương </a:t>
            </a:r>
            <a:r>
              <a:rPr lang="vi-VN" sz="2200" dirty="0">
                <a:latin typeface="Times New Roman"/>
                <a:cs typeface="Times New Roman"/>
              </a:rPr>
              <a:t>1. </a:t>
            </a:r>
            <a:br>
              <a:rPr lang="en-US" sz="2200" dirty="0">
                <a:latin typeface="Times New Roman"/>
                <a:cs typeface="Times New Roman"/>
              </a:rPr>
            </a:br>
            <a:r>
              <a:rPr lang="vi-VN" sz="2200" spc="-5" dirty="0">
                <a:latin typeface="Times New Roman"/>
                <a:cs typeface="Times New Roman"/>
              </a:rPr>
              <a:t>Những </a:t>
            </a:r>
            <a:r>
              <a:rPr lang="vi-VN" sz="2200" dirty="0">
                <a:latin typeface="Times New Roman"/>
                <a:cs typeface="Times New Roman"/>
              </a:rPr>
              <a:t>quy định</a:t>
            </a:r>
            <a:r>
              <a:rPr lang="vi-VN" sz="2200" spc="20" dirty="0">
                <a:latin typeface="Times New Roman"/>
                <a:cs typeface="Times New Roman"/>
              </a:rPr>
              <a:t> </a:t>
            </a:r>
            <a:r>
              <a:rPr lang="vi-VN" sz="2200" dirty="0">
                <a:latin typeface="Times New Roman"/>
                <a:cs typeface="Times New Roman"/>
              </a:rPr>
              <a:t>chung</a:t>
            </a:r>
          </a:p>
        </p:txBody>
      </p:sp>
      <p:sp>
        <p:nvSpPr>
          <p:cNvPr id="8" name="TextBox 7">
            <a:extLst>
              <a:ext uri="{FF2B5EF4-FFF2-40B4-BE49-F238E27FC236}">
                <a16:creationId xmlns:a16="http://schemas.microsoft.com/office/drawing/2014/main" id="{3533FB68-C987-A926-0DB2-4264A2341FBE}"/>
              </a:ext>
            </a:extLst>
          </p:cNvPr>
          <p:cNvSpPr txBox="1"/>
          <p:nvPr/>
        </p:nvSpPr>
        <p:spPr>
          <a:xfrm>
            <a:off x="2478317" y="2111064"/>
            <a:ext cx="5803900" cy="400110"/>
          </a:xfrm>
          <a:prstGeom prst="rect">
            <a:avLst/>
          </a:prstGeom>
          <a:noFill/>
        </p:spPr>
        <p:txBody>
          <a:bodyPr wrap="square" rtlCol="0">
            <a:spAutoFit/>
          </a:bodyPr>
          <a:lstStyle/>
          <a:p>
            <a:pPr marL="12065">
              <a:lnSpc>
                <a:spcPct val="100000"/>
              </a:lnSpc>
              <a:spcBef>
                <a:spcPts val="600"/>
              </a:spcBef>
              <a:tabLst>
                <a:tab pos="191135" algn="l"/>
              </a:tabLst>
            </a:pPr>
            <a:r>
              <a:rPr lang="vi-VN" sz="2000" spc="-5" dirty="0">
                <a:latin typeface="Times New Roman"/>
                <a:cs typeface="Times New Roman"/>
              </a:rPr>
              <a:t>Chương </a:t>
            </a:r>
            <a:r>
              <a:rPr lang="vi-VN" sz="2000" dirty="0">
                <a:latin typeface="Times New Roman"/>
                <a:cs typeface="Times New Roman"/>
              </a:rPr>
              <a:t>4. </a:t>
            </a:r>
            <a:r>
              <a:rPr lang="vi-VN" sz="2000" spc="-5" dirty="0">
                <a:latin typeface="Times New Roman"/>
                <a:cs typeface="Times New Roman"/>
              </a:rPr>
              <a:t>Đánh </a:t>
            </a:r>
            <a:r>
              <a:rPr lang="vi-VN" sz="2000" dirty="0">
                <a:latin typeface="Times New Roman"/>
                <a:cs typeface="Times New Roman"/>
              </a:rPr>
              <a:t>giá MT chiến lược, </a:t>
            </a:r>
            <a:r>
              <a:rPr lang="vi-VN" sz="2000" spc="-5" dirty="0">
                <a:latin typeface="Times New Roman"/>
                <a:cs typeface="Times New Roman"/>
              </a:rPr>
              <a:t>ĐTM,</a:t>
            </a:r>
            <a:r>
              <a:rPr lang="vi-VN" sz="2000" spc="-65" dirty="0">
                <a:latin typeface="Times New Roman"/>
                <a:cs typeface="Times New Roman"/>
              </a:rPr>
              <a:t> </a:t>
            </a:r>
            <a:r>
              <a:rPr lang="vi-VN" sz="2000" spc="-5" dirty="0">
                <a:latin typeface="Times New Roman"/>
                <a:cs typeface="Times New Roman"/>
              </a:rPr>
              <a:t>GPMT</a:t>
            </a:r>
            <a:endParaRPr lang="vi-VN" sz="2000" dirty="0">
              <a:latin typeface="Times New Roman"/>
              <a:cs typeface="Times New Roman"/>
            </a:endParaRPr>
          </a:p>
        </p:txBody>
      </p:sp>
      <p:sp>
        <p:nvSpPr>
          <p:cNvPr id="9" name="TextBox 8">
            <a:extLst>
              <a:ext uri="{FF2B5EF4-FFF2-40B4-BE49-F238E27FC236}">
                <a16:creationId xmlns:a16="http://schemas.microsoft.com/office/drawing/2014/main" id="{08FFE034-5A63-7661-E228-1EBC0B1CF324}"/>
              </a:ext>
            </a:extLst>
          </p:cNvPr>
          <p:cNvSpPr txBox="1"/>
          <p:nvPr/>
        </p:nvSpPr>
        <p:spPr>
          <a:xfrm>
            <a:off x="2478317" y="2514807"/>
            <a:ext cx="9029700" cy="400110"/>
          </a:xfrm>
          <a:prstGeom prst="rect">
            <a:avLst/>
          </a:prstGeom>
          <a:noFill/>
        </p:spPr>
        <p:txBody>
          <a:bodyPr wrap="square" rtlCol="0">
            <a:spAutoFit/>
          </a:bodyPr>
          <a:lstStyle/>
          <a:p>
            <a:pPr marL="12700" marR="5080">
              <a:lnSpc>
                <a:spcPct val="100000"/>
              </a:lnSpc>
              <a:spcBef>
                <a:spcPts val="600"/>
              </a:spcBef>
              <a:tabLst>
                <a:tab pos="191135" algn="l"/>
              </a:tabLst>
            </a:pPr>
            <a:r>
              <a:rPr lang="vi-VN" sz="2000" spc="-5" dirty="0">
                <a:latin typeface="Times New Roman"/>
                <a:cs typeface="Times New Roman"/>
              </a:rPr>
              <a:t>Chương </a:t>
            </a:r>
            <a:r>
              <a:rPr lang="vi-VN" sz="2000" dirty="0">
                <a:latin typeface="Times New Roman"/>
                <a:cs typeface="Times New Roman"/>
              </a:rPr>
              <a:t>5. </a:t>
            </a:r>
            <a:r>
              <a:rPr lang="vi-VN" sz="2000" spc="-5" dirty="0">
                <a:latin typeface="Times New Roman"/>
                <a:cs typeface="Times New Roman"/>
              </a:rPr>
              <a:t>BVMT trong SX, KD, DV; Đô </a:t>
            </a:r>
            <a:r>
              <a:rPr lang="vi-VN" sz="2000" dirty="0">
                <a:latin typeface="Times New Roman"/>
                <a:cs typeface="Times New Roman"/>
              </a:rPr>
              <a:t>thị và nông </a:t>
            </a:r>
            <a:r>
              <a:rPr lang="vi-VN" sz="2000" spc="-5" dirty="0">
                <a:latin typeface="Times New Roman"/>
                <a:cs typeface="Times New Roman"/>
              </a:rPr>
              <a:t>thôn; </a:t>
            </a:r>
            <a:r>
              <a:rPr lang="vi-VN" sz="2000" dirty="0">
                <a:latin typeface="Times New Roman"/>
                <a:cs typeface="Times New Roman"/>
              </a:rPr>
              <a:t>trong  </a:t>
            </a:r>
            <a:r>
              <a:rPr lang="vi-VN" sz="2000" spc="-10" dirty="0">
                <a:latin typeface="Times New Roman"/>
                <a:cs typeface="Times New Roman"/>
              </a:rPr>
              <a:t>một </a:t>
            </a:r>
            <a:r>
              <a:rPr lang="vi-VN" sz="2000" dirty="0">
                <a:latin typeface="Times New Roman"/>
                <a:cs typeface="Times New Roman"/>
              </a:rPr>
              <a:t>số lĩnh</a:t>
            </a:r>
            <a:r>
              <a:rPr lang="vi-VN" sz="2000" spc="-10" dirty="0">
                <a:latin typeface="Times New Roman"/>
                <a:cs typeface="Times New Roman"/>
              </a:rPr>
              <a:t> </a:t>
            </a:r>
            <a:r>
              <a:rPr lang="vi-VN" sz="2000" spc="-5" dirty="0">
                <a:latin typeface="Times New Roman"/>
                <a:cs typeface="Times New Roman"/>
              </a:rPr>
              <a:t>vực</a:t>
            </a:r>
            <a:endParaRPr lang="vi-VN" sz="2000" dirty="0">
              <a:latin typeface="Times New Roman"/>
              <a:cs typeface="Times New Roman"/>
            </a:endParaRPr>
          </a:p>
        </p:txBody>
      </p:sp>
      <p:sp>
        <p:nvSpPr>
          <p:cNvPr id="10" name="TextBox 9">
            <a:extLst>
              <a:ext uri="{FF2B5EF4-FFF2-40B4-BE49-F238E27FC236}">
                <a16:creationId xmlns:a16="http://schemas.microsoft.com/office/drawing/2014/main" id="{0D60E617-9330-D846-8520-F811DDDDB070}"/>
              </a:ext>
            </a:extLst>
          </p:cNvPr>
          <p:cNvSpPr txBox="1"/>
          <p:nvPr/>
        </p:nvSpPr>
        <p:spPr>
          <a:xfrm>
            <a:off x="2442032" y="2841161"/>
            <a:ext cx="6065158" cy="400110"/>
          </a:xfrm>
          <a:prstGeom prst="rect">
            <a:avLst/>
          </a:prstGeom>
          <a:noFill/>
        </p:spPr>
        <p:txBody>
          <a:bodyPr wrap="square" rtlCol="0">
            <a:spAutoFit/>
          </a:bodyPr>
          <a:lstStyle/>
          <a:p>
            <a:pPr marL="12065">
              <a:lnSpc>
                <a:spcPct val="100000"/>
              </a:lnSpc>
              <a:spcBef>
                <a:spcPts val="605"/>
              </a:spcBef>
              <a:tabLst>
                <a:tab pos="191135" algn="l"/>
              </a:tabLst>
            </a:pPr>
            <a:r>
              <a:rPr lang="vi-VN" sz="2000" spc="-5" dirty="0">
                <a:latin typeface="Times New Roman"/>
                <a:cs typeface="Times New Roman"/>
              </a:rPr>
              <a:t>Chương </a:t>
            </a:r>
            <a:r>
              <a:rPr lang="vi-VN" sz="2000" dirty="0">
                <a:latin typeface="Times New Roman"/>
                <a:cs typeface="Times New Roman"/>
              </a:rPr>
              <a:t>6. </a:t>
            </a:r>
            <a:r>
              <a:rPr lang="vi-VN" sz="2000" spc="-5" dirty="0">
                <a:latin typeface="Times New Roman"/>
                <a:cs typeface="Times New Roman"/>
              </a:rPr>
              <a:t>QLCT </a:t>
            </a:r>
            <a:r>
              <a:rPr lang="vi-VN" sz="2000" dirty="0">
                <a:latin typeface="Times New Roman"/>
                <a:cs typeface="Times New Roman"/>
              </a:rPr>
              <a:t>và </a:t>
            </a:r>
            <a:r>
              <a:rPr lang="en-US" sz="2000" spc="-5" dirty="0" err="1">
                <a:latin typeface="Times New Roman"/>
                <a:cs typeface="Times New Roman"/>
              </a:rPr>
              <a:t>kiểm</a:t>
            </a:r>
            <a:r>
              <a:rPr lang="en-US" sz="2000" spc="-5" dirty="0">
                <a:latin typeface="Times New Roman"/>
                <a:cs typeface="Times New Roman"/>
              </a:rPr>
              <a:t> </a:t>
            </a:r>
            <a:r>
              <a:rPr lang="en-US" sz="2000" spc="-5" dirty="0" err="1">
                <a:latin typeface="Times New Roman"/>
                <a:cs typeface="Times New Roman"/>
              </a:rPr>
              <a:t>soát</a:t>
            </a:r>
            <a:r>
              <a:rPr lang="vi-VN" sz="2000" spc="-5" dirty="0">
                <a:latin typeface="Times New Roman"/>
                <a:cs typeface="Times New Roman"/>
              </a:rPr>
              <a:t> </a:t>
            </a:r>
            <a:r>
              <a:rPr lang="vi-VN" sz="2000" dirty="0">
                <a:latin typeface="Times New Roman"/>
                <a:cs typeface="Times New Roman"/>
              </a:rPr>
              <a:t>các chất ô nhiễm</a:t>
            </a:r>
            <a:r>
              <a:rPr lang="vi-VN" sz="2000" spc="-70" dirty="0">
                <a:latin typeface="Times New Roman"/>
                <a:cs typeface="Times New Roman"/>
              </a:rPr>
              <a:t> </a:t>
            </a:r>
            <a:r>
              <a:rPr lang="vi-VN" sz="2000" dirty="0">
                <a:latin typeface="Times New Roman"/>
                <a:cs typeface="Times New Roman"/>
              </a:rPr>
              <a:t>khác</a:t>
            </a:r>
          </a:p>
        </p:txBody>
      </p:sp>
      <p:sp>
        <p:nvSpPr>
          <p:cNvPr id="11" name="TextBox 10">
            <a:extLst>
              <a:ext uri="{FF2B5EF4-FFF2-40B4-BE49-F238E27FC236}">
                <a16:creationId xmlns:a16="http://schemas.microsoft.com/office/drawing/2014/main" id="{A2017682-0035-43A0-4972-C6A5D984D43B}"/>
              </a:ext>
            </a:extLst>
          </p:cNvPr>
          <p:cNvSpPr txBox="1"/>
          <p:nvPr/>
        </p:nvSpPr>
        <p:spPr>
          <a:xfrm>
            <a:off x="2349502" y="1503667"/>
            <a:ext cx="9563100" cy="707886"/>
          </a:xfrm>
          <a:prstGeom prst="rect">
            <a:avLst/>
          </a:prstGeom>
          <a:noFill/>
        </p:spPr>
        <p:txBody>
          <a:bodyPr wrap="square" rtlCol="0">
            <a:spAutoFit/>
          </a:bodyPr>
          <a:lstStyle/>
          <a:p>
            <a:pPr marL="12065" algn="ctr">
              <a:lnSpc>
                <a:spcPct val="100000"/>
              </a:lnSpc>
              <a:spcBef>
                <a:spcPts val="600"/>
              </a:spcBef>
            </a:pPr>
            <a:r>
              <a:rPr lang="vi-VN" sz="2000" dirty="0">
                <a:latin typeface="Times New Roman"/>
                <a:cs typeface="Times New Roman"/>
              </a:rPr>
              <a:t>C</a:t>
            </a:r>
            <a:r>
              <a:rPr lang="vi-VN" sz="2000" spc="-10" dirty="0">
                <a:latin typeface="Times New Roman"/>
                <a:cs typeface="Times New Roman"/>
              </a:rPr>
              <a:t>h</a:t>
            </a:r>
            <a:r>
              <a:rPr lang="vi-VN" sz="2000" dirty="0">
                <a:latin typeface="Times New Roman"/>
                <a:cs typeface="Times New Roman"/>
              </a:rPr>
              <a:t>ương	</a:t>
            </a:r>
            <a:r>
              <a:rPr lang="vi-VN" sz="2000" spc="-5" dirty="0">
                <a:latin typeface="Times New Roman"/>
                <a:cs typeface="Times New Roman"/>
              </a:rPr>
              <a:t>3</a:t>
            </a:r>
            <a:r>
              <a:rPr lang="vi-VN" sz="2000" dirty="0">
                <a:latin typeface="Times New Roman"/>
                <a:cs typeface="Times New Roman"/>
              </a:rPr>
              <a:t>.</a:t>
            </a:r>
            <a:r>
              <a:rPr lang="en-US" sz="2000" dirty="0">
                <a:latin typeface="Times New Roman"/>
                <a:cs typeface="Times New Roman"/>
              </a:rPr>
              <a:t> </a:t>
            </a:r>
            <a:r>
              <a:rPr lang="vi-VN" sz="2000" dirty="0">
                <a:latin typeface="Times New Roman"/>
                <a:cs typeface="Times New Roman"/>
              </a:rPr>
              <a:t>C</a:t>
            </a:r>
            <a:r>
              <a:rPr lang="vi-VN" sz="2000" spc="-10" dirty="0">
                <a:latin typeface="Times New Roman"/>
                <a:cs typeface="Times New Roman"/>
              </a:rPr>
              <a:t>h</a:t>
            </a:r>
            <a:r>
              <a:rPr lang="vi-VN" sz="2000" dirty="0">
                <a:latin typeface="Times New Roman"/>
                <a:cs typeface="Times New Roman"/>
              </a:rPr>
              <a:t>iến	lược</a:t>
            </a:r>
            <a:r>
              <a:rPr lang="en-US" sz="2000" dirty="0">
                <a:latin typeface="Times New Roman"/>
                <a:cs typeface="Times New Roman"/>
              </a:rPr>
              <a:t> </a:t>
            </a:r>
            <a:r>
              <a:rPr lang="vi-VN" sz="2000" dirty="0">
                <a:latin typeface="Times New Roman"/>
                <a:cs typeface="Times New Roman"/>
              </a:rPr>
              <a:t>BVMT</a:t>
            </a:r>
            <a:r>
              <a:rPr lang="en-US" sz="2000" dirty="0">
                <a:latin typeface="Times New Roman"/>
                <a:cs typeface="Times New Roman"/>
              </a:rPr>
              <a:t> </a:t>
            </a:r>
            <a:r>
              <a:rPr lang="en-US" sz="2000" dirty="0" err="1">
                <a:latin typeface="Times New Roman"/>
                <a:cs typeface="Times New Roman"/>
              </a:rPr>
              <a:t>quốc</a:t>
            </a:r>
            <a:r>
              <a:rPr lang="en-US" sz="2000" dirty="0">
                <a:latin typeface="Times New Roman"/>
                <a:cs typeface="Times New Roman"/>
              </a:rPr>
              <a:t> </a:t>
            </a:r>
            <a:r>
              <a:rPr lang="en-US" sz="2000" dirty="0" err="1">
                <a:latin typeface="Times New Roman"/>
                <a:cs typeface="Times New Roman"/>
              </a:rPr>
              <a:t>gia</a:t>
            </a:r>
            <a:r>
              <a:rPr lang="vi-VN" sz="2000" dirty="0">
                <a:latin typeface="Times New Roman"/>
                <a:cs typeface="Times New Roman"/>
              </a:rPr>
              <a:t>,</a:t>
            </a:r>
            <a:r>
              <a:rPr lang="en-US" sz="2000" dirty="0">
                <a:latin typeface="Times New Roman"/>
                <a:cs typeface="Times New Roman"/>
              </a:rPr>
              <a:t> </a:t>
            </a:r>
            <a:r>
              <a:rPr lang="en-US" sz="2000" dirty="0" err="1">
                <a:latin typeface="Times New Roman"/>
                <a:cs typeface="Times New Roman"/>
              </a:rPr>
              <a:t>quy</a:t>
            </a:r>
            <a:r>
              <a:rPr lang="en-US" sz="2000" dirty="0">
                <a:latin typeface="Times New Roman"/>
                <a:cs typeface="Times New Roman"/>
              </a:rPr>
              <a:t> </a:t>
            </a:r>
            <a:r>
              <a:rPr lang="en-US" sz="2000" dirty="0" err="1">
                <a:latin typeface="Times New Roman"/>
                <a:cs typeface="Times New Roman"/>
              </a:rPr>
              <a:t>hoạch</a:t>
            </a:r>
            <a:r>
              <a:rPr lang="en-US" sz="2000" dirty="0">
                <a:latin typeface="Times New Roman"/>
                <a:cs typeface="Times New Roman"/>
              </a:rPr>
              <a:t> </a:t>
            </a:r>
            <a:r>
              <a:rPr lang="vi-VN" sz="2000" dirty="0">
                <a:latin typeface="Times New Roman"/>
                <a:cs typeface="Times New Roman"/>
              </a:rPr>
              <a:t>BVMT</a:t>
            </a:r>
            <a:r>
              <a:rPr lang="en-US" sz="2000" dirty="0">
                <a:latin typeface="Times New Roman"/>
                <a:cs typeface="Times New Roman"/>
              </a:rPr>
              <a:t> </a:t>
            </a:r>
            <a:r>
              <a:rPr lang="en-US" sz="2000" spc="-10" dirty="0" err="1">
                <a:latin typeface="Times New Roman"/>
                <a:cs typeface="Times New Roman"/>
              </a:rPr>
              <a:t>quốc</a:t>
            </a:r>
            <a:r>
              <a:rPr lang="en-US" sz="2000" spc="-10" dirty="0">
                <a:latin typeface="Times New Roman"/>
                <a:cs typeface="Times New Roman"/>
              </a:rPr>
              <a:t> </a:t>
            </a:r>
            <a:r>
              <a:rPr lang="en-US" sz="2000" spc="-10" dirty="0" err="1">
                <a:latin typeface="Times New Roman"/>
                <a:cs typeface="Times New Roman"/>
              </a:rPr>
              <a:t>gia</a:t>
            </a:r>
            <a:r>
              <a:rPr lang="vi-VN" sz="2000" dirty="0">
                <a:latin typeface="Times New Roman"/>
                <a:cs typeface="Times New Roman"/>
              </a:rPr>
              <a:t>;</a:t>
            </a:r>
            <a:r>
              <a:rPr lang="en-US" sz="2000" dirty="0">
                <a:latin typeface="Times New Roman"/>
                <a:cs typeface="Times New Roman"/>
              </a:rPr>
              <a:t> </a:t>
            </a:r>
            <a:r>
              <a:rPr lang="vi-VN" sz="2000" spc="5" dirty="0">
                <a:latin typeface="Times New Roman"/>
                <a:cs typeface="Times New Roman"/>
              </a:rPr>
              <a:t>n</a:t>
            </a:r>
            <a:r>
              <a:rPr lang="vi-VN" sz="2000" dirty="0">
                <a:latin typeface="Times New Roman"/>
                <a:cs typeface="Times New Roman"/>
              </a:rPr>
              <a:t>ội</a:t>
            </a:r>
            <a:r>
              <a:rPr lang="en-US" sz="2000" dirty="0">
                <a:latin typeface="Times New Roman"/>
                <a:cs typeface="Times New Roman"/>
              </a:rPr>
              <a:t> </a:t>
            </a:r>
            <a:r>
              <a:rPr lang="vi-VN" sz="2000" spc="-5" dirty="0">
                <a:latin typeface="Times New Roman"/>
                <a:cs typeface="Times New Roman"/>
              </a:rPr>
              <a:t>dung</a:t>
            </a:r>
            <a:r>
              <a:rPr lang="en-US" sz="2000" spc="-5" dirty="0">
                <a:latin typeface="Times New Roman"/>
                <a:cs typeface="Times New Roman"/>
              </a:rPr>
              <a:t> </a:t>
            </a:r>
            <a:r>
              <a:rPr lang="vi-VN" sz="2000" spc="-5" dirty="0">
                <a:latin typeface="Times New Roman"/>
                <a:cs typeface="Times New Roman"/>
              </a:rPr>
              <a:t>BVMT </a:t>
            </a:r>
            <a:r>
              <a:rPr lang="vi-VN" sz="2000" dirty="0">
                <a:latin typeface="Times New Roman"/>
                <a:cs typeface="Times New Roman"/>
              </a:rPr>
              <a:t>trong </a:t>
            </a:r>
            <a:r>
              <a:rPr lang="vi-VN" sz="2000" spc="-5" dirty="0">
                <a:latin typeface="Times New Roman"/>
                <a:cs typeface="Times New Roman"/>
              </a:rPr>
              <a:t>QH </a:t>
            </a:r>
            <a:r>
              <a:rPr lang="vi-VN" sz="2000" dirty="0">
                <a:latin typeface="Times New Roman"/>
                <a:cs typeface="Times New Roman"/>
              </a:rPr>
              <a:t>vùng, </a:t>
            </a:r>
            <a:r>
              <a:rPr lang="vi-VN" sz="2000" spc="-5" dirty="0">
                <a:latin typeface="Times New Roman"/>
                <a:cs typeface="Times New Roman"/>
              </a:rPr>
              <a:t>QH</a:t>
            </a:r>
            <a:r>
              <a:rPr lang="vi-VN" sz="2000" spc="-10" dirty="0">
                <a:latin typeface="Times New Roman"/>
                <a:cs typeface="Times New Roman"/>
              </a:rPr>
              <a:t> </a:t>
            </a:r>
            <a:r>
              <a:rPr lang="vi-VN" sz="2000" dirty="0">
                <a:latin typeface="Times New Roman"/>
                <a:cs typeface="Times New Roman"/>
              </a:rPr>
              <a:t>tỉnh</a:t>
            </a:r>
          </a:p>
        </p:txBody>
      </p:sp>
      <p:sp>
        <p:nvSpPr>
          <p:cNvPr id="12" name="TextBox 11">
            <a:extLst>
              <a:ext uri="{FF2B5EF4-FFF2-40B4-BE49-F238E27FC236}">
                <a16:creationId xmlns:a16="http://schemas.microsoft.com/office/drawing/2014/main" id="{587D72A0-8DF8-10FD-850F-FBCC157ECC42}"/>
              </a:ext>
            </a:extLst>
          </p:cNvPr>
          <p:cNvSpPr txBox="1"/>
          <p:nvPr/>
        </p:nvSpPr>
        <p:spPr>
          <a:xfrm>
            <a:off x="2374902" y="1098017"/>
            <a:ext cx="6896100" cy="400110"/>
          </a:xfrm>
          <a:prstGeom prst="rect">
            <a:avLst/>
          </a:prstGeom>
          <a:noFill/>
        </p:spPr>
        <p:txBody>
          <a:bodyPr wrap="square" rtlCol="0">
            <a:spAutoFit/>
          </a:bodyPr>
          <a:lstStyle/>
          <a:p>
            <a:pPr marL="12065">
              <a:lnSpc>
                <a:spcPct val="100000"/>
              </a:lnSpc>
              <a:spcBef>
                <a:spcPts val="600"/>
              </a:spcBef>
              <a:tabLst>
                <a:tab pos="191135" algn="l"/>
              </a:tabLst>
            </a:pPr>
            <a:r>
              <a:rPr lang="vi-VN" sz="2000" spc="-5" dirty="0">
                <a:latin typeface="Times New Roman"/>
                <a:cs typeface="Times New Roman"/>
              </a:rPr>
              <a:t>Chương </a:t>
            </a:r>
            <a:r>
              <a:rPr lang="vi-VN" sz="2000" dirty="0">
                <a:latin typeface="Times New Roman"/>
                <a:cs typeface="Times New Roman"/>
              </a:rPr>
              <a:t>2. Bảo vệ các thành phần </a:t>
            </a:r>
            <a:r>
              <a:rPr lang="vi-VN" sz="2000" spc="-30" dirty="0">
                <a:latin typeface="Times New Roman"/>
                <a:cs typeface="Times New Roman"/>
              </a:rPr>
              <a:t>môi trường, </a:t>
            </a:r>
            <a:r>
              <a:rPr lang="vi-VN" sz="2000" dirty="0">
                <a:latin typeface="Times New Roman"/>
                <a:cs typeface="Times New Roman"/>
              </a:rPr>
              <a:t>di sản thiên</a:t>
            </a:r>
            <a:r>
              <a:rPr lang="vi-VN" sz="2000" spc="-45" dirty="0">
                <a:latin typeface="Times New Roman"/>
                <a:cs typeface="Times New Roman"/>
              </a:rPr>
              <a:t> </a:t>
            </a:r>
            <a:r>
              <a:rPr lang="vi-VN" sz="2000" dirty="0">
                <a:latin typeface="Times New Roman"/>
                <a:cs typeface="Times New Roman"/>
              </a:rPr>
              <a:t>nhiên</a:t>
            </a:r>
          </a:p>
        </p:txBody>
      </p:sp>
      <p:sp>
        <p:nvSpPr>
          <p:cNvPr id="13" name="Rectangle: Rounded Corners 12">
            <a:extLst>
              <a:ext uri="{FF2B5EF4-FFF2-40B4-BE49-F238E27FC236}">
                <a16:creationId xmlns:a16="http://schemas.microsoft.com/office/drawing/2014/main" id="{FCA59F75-5118-7638-E642-9747F466976F}"/>
              </a:ext>
            </a:extLst>
          </p:cNvPr>
          <p:cNvSpPr/>
          <p:nvPr/>
        </p:nvSpPr>
        <p:spPr>
          <a:xfrm>
            <a:off x="35539" y="2511174"/>
            <a:ext cx="1738584" cy="183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pc="-5" dirty="0" err="1">
                <a:latin typeface="Times New Roman"/>
                <a:cs typeface="Times New Roman"/>
              </a:rPr>
              <a:t>Cấu</a:t>
            </a:r>
            <a:r>
              <a:rPr lang="en-US" sz="2400" b="1" spc="-5" dirty="0">
                <a:latin typeface="Times New Roman"/>
                <a:cs typeface="Times New Roman"/>
              </a:rPr>
              <a:t> </a:t>
            </a:r>
            <a:r>
              <a:rPr lang="en-US" sz="2400" b="1" spc="-5" dirty="0" err="1">
                <a:latin typeface="Times New Roman"/>
                <a:cs typeface="Times New Roman"/>
              </a:rPr>
              <a:t>trúc</a:t>
            </a:r>
            <a:r>
              <a:rPr lang="en-US" sz="2400" b="1" spc="-5" dirty="0">
                <a:latin typeface="Times New Roman"/>
                <a:cs typeface="Times New Roman"/>
              </a:rPr>
              <a:t> </a:t>
            </a:r>
            <a:r>
              <a:rPr lang="en-US" sz="2400" b="1" dirty="0" err="1">
                <a:latin typeface="Times New Roman"/>
                <a:cs typeface="Times New Roman"/>
              </a:rPr>
              <a:t>của</a:t>
            </a:r>
            <a:r>
              <a:rPr lang="en-US" sz="2400" b="1" dirty="0">
                <a:latin typeface="Times New Roman"/>
                <a:cs typeface="Times New Roman"/>
              </a:rPr>
              <a:t> </a:t>
            </a:r>
            <a:br>
              <a:rPr lang="en-US" sz="2400" b="1" dirty="0">
                <a:latin typeface="Times New Roman"/>
                <a:cs typeface="Times New Roman"/>
              </a:rPr>
            </a:br>
            <a:r>
              <a:rPr lang="en-US" sz="2400" b="1" spc="-5" dirty="0" err="1">
                <a:latin typeface="Times New Roman"/>
                <a:cs typeface="Times New Roman"/>
              </a:rPr>
              <a:t>Luật</a:t>
            </a:r>
            <a:r>
              <a:rPr lang="en-US" sz="2400" b="1" spc="-5" dirty="0">
                <a:latin typeface="Times New Roman"/>
                <a:cs typeface="Times New Roman"/>
              </a:rPr>
              <a:t> BVMT</a:t>
            </a:r>
            <a:endParaRPr lang="en-US" sz="2400" dirty="0">
              <a:latin typeface="Times New Roman"/>
              <a:cs typeface="Times New Roman"/>
            </a:endParaRPr>
          </a:p>
        </p:txBody>
      </p:sp>
      <p:sp>
        <p:nvSpPr>
          <p:cNvPr id="14" name="TextBox 13">
            <a:extLst>
              <a:ext uri="{FF2B5EF4-FFF2-40B4-BE49-F238E27FC236}">
                <a16:creationId xmlns:a16="http://schemas.microsoft.com/office/drawing/2014/main" id="{33B2B9D8-1E7E-DB29-81D3-71AB62AAE120}"/>
              </a:ext>
            </a:extLst>
          </p:cNvPr>
          <p:cNvSpPr txBox="1"/>
          <p:nvPr/>
        </p:nvSpPr>
        <p:spPr>
          <a:xfrm>
            <a:off x="2478317" y="3182719"/>
            <a:ext cx="6065158" cy="400110"/>
          </a:xfrm>
          <a:prstGeom prst="rect">
            <a:avLst/>
          </a:prstGeom>
          <a:noFill/>
        </p:spPr>
        <p:txBody>
          <a:bodyPr wrap="square" rtlCol="0">
            <a:spAutoFit/>
          </a:bodyPr>
          <a:lstStyle/>
          <a:p>
            <a:pPr marL="12065">
              <a:lnSpc>
                <a:spcPct val="100000"/>
              </a:lnSpc>
              <a:spcBef>
                <a:spcPts val="600"/>
              </a:spcBef>
              <a:tabLst>
                <a:tab pos="191135" algn="l"/>
              </a:tabLst>
            </a:pPr>
            <a:r>
              <a:rPr lang="vi-VN" sz="2000" spc="-5" dirty="0">
                <a:latin typeface="Times New Roman"/>
                <a:cs typeface="Times New Roman"/>
              </a:rPr>
              <a:t>Chương </a:t>
            </a:r>
            <a:r>
              <a:rPr lang="vi-VN" sz="2000" dirty="0">
                <a:latin typeface="Times New Roman"/>
                <a:cs typeface="Times New Roman"/>
              </a:rPr>
              <a:t>7. Ứng phó với biến đổi khí</a:t>
            </a:r>
            <a:r>
              <a:rPr lang="vi-VN" sz="2000" spc="-20" dirty="0">
                <a:latin typeface="Times New Roman"/>
                <a:cs typeface="Times New Roman"/>
              </a:rPr>
              <a:t> </a:t>
            </a:r>
            <a:r>
              <a:rPr lang="vi-VN" sz="2000" dirty="0">
                <a:latin typeface="Times New Roman"/>
                <a:cs typeface="Times New Roman"/>
              </a:rPr>
              <a:t>hậu</a:t>
            </a:r>
          </a:p>
        </p:txBody>
      </p:sp>
      <p:sp>
        <p:nvSpPr>
          <p:cNvPr id="15" name="TextBox 14">
            <a:extLst>
              <a:ext uri="{FF2B5EF4-FFF2-40B4-BE49-F238E27FC236}">
                <a16:creationId xmlns:a16="http://schemas.microsoft.com/office/drawing/2014/main" id="{A237B407-7F2E-2352-84EF-9D26A96BC08E}"/>
              </a:ext>
            </a:extLst>
          </p:cNvPr>
          <p:cNvSpPr txBox="1"/>
          <p:nvPr/>
        </p:nvSpPr>
        <p:spPr>
          <a:xfrm>
            <a:off x="2478317" y="4545085"/>
            <a:ext cx="7351482" cy="400110"/>
          </a:xfrm>
          <a:prstGeom prst="rect">
            <a:avLst/>
          </a:prstGeom>
          <a:noFill/>
        </p:spPr>
        <p:txBody>
          <a:bodyPr wrap="square" rtlCol="0">
            <a:spAutoFit/>
          </a:bodyPr>
          <a:lstStyle/>
          <a:p>
            <a:pPr marL="12065">
              <a:lnSpc>
                <a:spcPct val="100000"/>
              </a:lnSpc>
              <a:spcBef>
                <a:spcPts val="600"/>
              </a:spcBef>
              <a:tabLst>
                <a:tab pos="217170" algn="l"/>
              </a:tabLst>
            </a:pPr>
            <a:r>
              <a:rPr lang="vi-VN" sz="2000" spc="-5" dirty="0">
                <a:latin typeface="+mj-lt"/>
                <a:cs typeface="Trebuchet MS"/>
              </a:rPr>
              <a:t>Ch</a:t>
            </a:r>
            <a:r>
              <a:rPr lang="vi-VN" sz="2000" spc="-5" dirty="0">
                <a:latin typeface="+mj-lt"/>
                <a:cs typeface="Arial"/>
              </a:rPr>
              <a:t>ươ</a:t>
            </a:r>
            <a:r>
              <a:rPr lang="vi-VN" sz="2000" spc="-5" dirty="0">
                <a:latin typeface="+mj-lt"/>
                <a:cs typeface="Trebuchet MS"/>
              </a:rPr>
              <a:t>ng </a:t>
            </a:r>
            <a:r>
              <a:rPr lang="vi-VN" sz="2000" dirty="0">
                <a:latin typeface="+mj-lt"/>
                <a:cs typeface="Trebuchet MS"/>
              </a:rPr>
              <a:t>11. </a:t>
            </a:r>
            <a:r>
              <a:rPr lang="vi-VN" sz="2000" spc="-5" dirty="0">
                <a:latin typeface="+mj-lt"/>
                <a:cs typeface="Trebuchet MS"/>
              </a:rPr>
              <a:t>Công v</a:t>
            </a:r>
            <a:r>
              <a:rPr lang="vi-VN" sz="2000" spc="-5" dirty="0">
                <a:latin typeface="+mj-lt"/>
                <a:cs typeface="Arial"/>
              </a:rPr>
              <a:t>ụ </a:t>
            </a:r>
            <a:r>
              <a:rPr lang="vi-VN" sz="2000" spc="-135" dirty="0">
                <a:latin typeface="+mj-lt"/>
                <a:cs typeface="Trebuchet MS"/>
              </a:rPr>
              <a:t>KT, </a:t>
            </a:r>
            <a:r>
              <a:rPr lang="vi-VN" sz="2000" spc="-5" dirty="0">
                <a:latin typeface="+mj-lt"/>
                <a:cs typeface="Trebuchet MS"/>
              </a:rPr>
              <a:t>chính sách và ngu</a:t>
            </a:r>
            <a:r>
              <a:rPr lang="vi-VN" sz="2000" spc="-5" dirty="0">
                <a:latin typeface="+mj-lt"/>
                <a:cs typeface="Arial"/>
              </a:rPr>
              <a:t>ồ</a:t>
            </a:r>
            <a:r>
              <a:rPr lang="vi-VN" sz="2000" spc="-5" dirty="0">
                <a:latin typeface="+mj-lt"/>
                <a:cs typeface="Trebuchet MS"/>
              </a:rPr>
              <a:t>n l</a:t>
            </a:r>
            <a:r>
              <a:rPr lang="vi-VN" sz="2000" spc="-5" dirty="0">
                <a:latin typeface="+mj-lt"/>
                <a:cs typeface="Arial"/>
              </a:rPr>
              <a:t>ự</a:t>
            </a:r>
            <a:r>
              <a:rPr lang="vi-VN" sz="2000" spc="-5" dirty="0">
                <a:latin typeface="+mj-lt"/>
                <a:cs typeface="Trebuchet MS"/>
              </a:rPr>
              <a:t>c</a:t>
            </a:r>
            <a:r>
              <a:rPr lang="vi-VN" sz="2000" spc="270" dirty="0">
                <a:latin typeface="+mj-lt"/>
                <a:cs typeface="Trebuchet MS"/>
              </a:rPr>
              <a:t> </a:t>
            </a:r>
            <a:r>
              <a:rPr lang="vi-VN" sz="2000" spc="-5" dirty="0">
                <a:latin typeface="+mj-lt"/>
                <a:cs typeface="Trebuchet MS"/>
              </a:rPr>
              <a:t>BVMT</a:t>
            </a:r>
            <a:endParaRPr lang="vi-VN" sz="2000" dirty="0">
              <a:latin typeface="+mj-lt"/>
              <a:cs typeface="Trebuchet MS"/>
            </a:endParaRPr>
          </a:p>
        </p:txBody>
      </p:sp>
      <p:sp>
        <p:nvSpPr>
          <p:cNvPr id="16" name="TextBox 15">
            <a:extLst>
              <a:ext uri="{FF2B5EF4-FFF2-40B4-BE49-F238E27FC236}">
                <a16:creationId xmlns:a16="http://schemas.microsoft.com/office/drawing/2014/main" id="{F3A2FDF4-592A-3C77-2195-86FB1D736569}"/>
              </a:ext>
            </a:extLst>
          </p:cNvPr>
          <p:cNvSpPr txBox="1"/>
          <p:nvPr/>
        </p:nvSpPr>
        <p:spPr>
          <a:xfrm>
            <a:off x="2442032" y="3920173"/>
            <a:ext cx="6065158" cy="400110"/>
          </a:xfrm>
          <a:prstGeom prst="rect">
            <a:avLst/>
          </a:prstGeom>
          <a:noFill/>
        </p:spPr>
        <p:txBody>
          <a:bodyPr wrap="square" rtlCol="0">
            <a:spAutoFit/>
          </a:bodyPr>
          <a:lstStyle/>
          <a:p>
            <a:pPr marL="12065">
              <a:lnSpc>
                <a:spcPct val="100000"/>
              </a:lnSpc>
              <a:spcBef>
                <a:spcPts val="600"/>
              </a:spcBef>
              <a:tabLst>
                <a:tab pos="191135" algn="l"/>
              </a:tabLst>
            </a:pPr>
            <a:r>
              <a:rPr lang="vi-VN" sz="2000" spc="-5" dirty="0">
                <a:latin typeface="+mj-lt"/>
                <a:cs typeface="Times New Roman"/>
              </a:rPr>
              <a:t>Chương </a:t>
            </a:r>
            <a:r>
              <a:rPr lang="en-US" sz="2000" spc="-5" dirty="0">
                <a:latin typeface="+mj-lt"/>
                <a:cs typeface="Times New Roman"/>
              </a:rPr>
              <a:t>9</a:t>
            </a:r>
            <a:r>
              <a:rPr lang="vi-VN" sz="2000" dirty="0">
                <a:latin typeface="+mj-lt"/>
                <a:cs typeface="Times New Roman"/>
              </a:rPr>
              <a:t>. </a:t>
            </a:r>
            <a:r>
              <a:rPr lang="en-US" sz="2000" spc="-85" dirty="0">
                <a:latin typeface="+mj-lt"/>
                <a:cs typeface="Trebuchet MS"/>
              </a:rPr>
              <a:t>QTMT, </a:t>
            </a:r>
            <a:r>
              <a:rPr lang="en-US" sz="2000" spc="-10" dirty="0" err="1">
                <a:latin typeface="+mj-lt"/>
                <a:cs typeface="Trebuchet MS"/>
              </a:rPr>
              <a:t>thông</a:t>
            </a:r>
            <a:r>
              <a:rPr lang="en-US" sz="2000" spc="-10" dirty="0">
                <a:latin typeface="+mj-lt"/>
                <a:cs typeface="Trebuchet MS"/>
              </a:rPr>
              <a:t> </a:t>
            </a:r>
            <a:r>
              <a:rPr lang="en-US" sz="2000" spc="-5" dirty="0">
                <a:latin typeface="+mj-lt"/>
                <a:cs typeface="Trebuchet MS"/>
              </a:rPr>
              <a:t>tin, CSDL </a:t>
            </a:r>
            <a:r>
              <a:rPr lang="en-US" sz="2000" dirty="0">
                <a:latin typeface="+mj-lt"/>
                <a:cs typeface="Trebuchet MS"/>
              </a:rPr>
              <a:t>MT </a:t>
            </a:r>
            <a:r>
              <a:rPr lang="en-US" sz="2000" dirty="0" err="1">
                <a:latin typeface="+mj-lt"/>
                <a:cs typeface="Trebuchet MS"/>
              </a:rPr>
              <a:t>và</a:t>
            </a:r>
            <a:r>
              <a:rPr lang="en-US" sz="2000" spc="-5" dirty="0">
                <a:latin typeface="+mj-lt"/>
                <a:cs typeface="Trebuchet MS"/>
              </a:rPr>
              <a:t> </a:t>
            </a:r>
            <a:r>
              <a:rPr lang="en-US" sz="2000" dirty="0">
                <a:latin typeface="+mj-lt"/>
                <a:cs typeface="Trebuchet MS"/>
              </a:rPr>
              <a:t>BCMT</a:t>
            </a:r>
            <a:endParaRPr lang="vi-VN" sz="2000" dirty="0">
              <a:latin typeface="+mj-lt"/>
              <a:cs typeface="Times New Roman"/>
            </a:endParaRPr>
          </a:p>
        </p:txBody>
      </p:sp>
      <p:sp>
        <p:nvSpPr>
          <p:cNvPr id="17" name="TextBox 16">
            <a:extLst>
              <a:ext uri="{FF2B5EF4-FFF2-40B4-BE49-F238E27FC236}">
                <a16:creationId xmlns:a16="http://schemas.microsoft.com/office/drawing/2014/main" id="{18815B24-019E-C8A2-3972-7AEEC5B2EB85}"/>
              </a:ext>
            </a:extLst>
          </p:cNvPr>
          <p:cNvSpPr txBox="1"/>
          <p:nvPr/>
        </p:nvSpPr>
        <p:spPr>
          <a:xfrm>
            <a:off x="2449289" y="4214577"/>
            <a:ext cx="9029700" cy="400110"/>
          </a:xfrm>
          <a:prstGeom prst="rect">
            <a:avLst/>
          </a:prstGeom>
          <a:noFill/>
        </p:spPr>
        <p:txBody>
          <a:bodyPr wrap="square" rtlCol="0">
            <a:spAutoFit/>
          </a:bodyPr>
          <a:lstStyle/>
          <a:p>
            <a:pPr marL="12700" marR="5080">
              <a:lnSpc>
                <a:spcPct val="100000"/>
              </a:lnSpc>
              <a:spcBef>
                <a:spcPts val="600"/>
              </a:spcBef>
              <a:tabLst>
                <a:tab pos="217170" algn="l"/>
              </a:tabLst>
            </a:pPr>
            <a:r>
              <a:rPr lang="vi-VN" sz="2000" dirty="0">
                <a:latin typeface="+mj-lt"/>
                <a:cs typeface="Trebuchet MS"/>
              </a:rPr>
              <a:t>Ch</a:t>
            </a:r>
            <a:r>
              <a:rPr lang="vi-VN" sz="2000" dirty="0">
                <a:latin typeface="+mj-lt"/>
                <a:cs typeface="Arial"/>
              </a:rPr>
              <a:t>ươ</a:t>
            </a:r>
            <a:r>
              <a:rPr lang="vi-VN" sz="2000" dirty="0">
                <a:latin typeface="+mj-lt"/>
                <a:cs typeface="Trebuchet MS"/>
              </a:rPr>
              <a:t>ng 10. </a:t>
            </a:r>
            <a:r>
              <a:rPr lang="vi-VN" sz="2000" spc="-30" dirty="0">
                <a:latin typeface="+mj-lt"/>
                <a:cs typeface="Trebuchet MS"/>
              </a:rPr>
              <a:t>Phòng </a:t>
            </a:r>
            <a:r>
              <a:rPr lang="vi-VN" sz="2000" dirty="0">
                <a:latin typeface="+mj-lt"/>
                <a:cs typeface="Trebuchet MS"/>
              </a:rPr>
              <a:t>ng</a:t>
            </a:r>
            <a:r>
              <a:rPr lang="vi-VN" sz="2000" dirty="0">
                <a:latin typeface="+mj-lt"/>
                <a:cs typeface="Arial"/>
              </a:rPr>
              <a:t>ừ</a:t>
            </a:r>
            <a:r>
              <a:rPr lang="vi-VN" sz="2000" dirty="0">
                <a:latin typeface="+mj-lt"/>
                <a:cs typeface="Trebuchet MS"/>
              </a:rPr>
              <a:t>a, </a:t>
            </a:r>
            <a:r>
              <a:rPr lang="vi-VN" sz="2000" spc="-5" dirty="0">
                <a:latin typeface="+mj-lt"/>
                <a:cs typeface="Arial"/>
              </a:rPr>
              <a:t>ứ</a:t>
            </a:r>
            <a:r>
              <a:rPr lang="vi-VN" sz="2000" spc="-5" dirty="0">
                <a:latin typeface="+mj-lt"/>
                <a:cs typeface="Trebuchet MS"/>
              </a:rPr>
              <a:t>ng phó </a:t>
            </a:r>
            <a:r>
              <a:rPr lang="vi-VN" sz="2000" dirty="0">
                <a:latin typeface="+mj-lt"/>
                <a:cs typeface="Trebuchet MS"/>
              </a:rPr>
              <a:t>s</a:t>
            </a:r>
            <a:r>
              <a:rPr lang="vi-VN" sz="2000" dirty="0">
                <a:latin typeface="+mj-lt"/>
                <a:cs typeface="Arial"/>
              </a:rPr>
              <a:t>ự </a:t>
            </a:r>
            <a:r>
              <a:rPr lang="vi-VN" sz="2000" spc="-5" dirty="0">
                <a:latin typeface="+mj-lt"/>
                <a:cs typeface="Trebuchet MS"/>
              </a:rPr>
              <a:t>c</a:t>
            </a:r>
            <a:r>
              <a:rPr lang="vi-VN" sz="2000" spc="-5" dirty="0">
                <a:latin typeface="+mj-lt"/>
                <a:cs typeface="Arial"/>
              </a:rPr>
              <a:t>ố </a:t>
            </a:r>
            <a:r>
              <a:rPr lang="vi-VN" sz="2000" spc="5" dirty="0">
                <a:latin typeface="+mj-lt"/>
                <a:cs typeface="Trebuchet MS"/>
              </a:rPr>
              <a:t>MT </a:t>
            </a:r>
            <a:r>
              <a:rPr lang="vi-VN" sz="2000" dirty="0">
                <a:latin typeface="+mj-lt"/>
                <a:cs typeface="Trebuchet MS"/>
              </a:rPr>
              <a:t>và b</a:t>
            </a:r>
            <a:r>
              <a:rPr lang="vi-VN" sz="2000" dirty="0">
                <a:latin typeface="+mj-lt"/>
                <a:cs typeface="Arial"/>
              </a:rPr>
              <a:t>ồ</a:t>
            </a:r>
            <a:r>
              <a:rPr lang="vi-VN" sz="2000" dirty="0">
                <a:latin typeface="+mj-lt"/>
                <a:cs typeface="Trebuchet MS"/>
              </a:rPr>
              <a:t>i th</a:t>
            </a:r>
            <a:r>
              <a:rPr lang="vi-VN" sz="2000" dirty="0">
                <a:latin typeface="+mj-lt"/>
                <a:cs typeface="Arial"/>
              </a:rPr>
              <a:t>ườ</a:t>
            </a:r>
            <a:r>
              <a:rPr lang="vi-VN" sz="2000" dirty="0">
                <a:latin typeface="+mj-lt"/>
                <a:cs typeface="Trebuchet MS"/>
              </a:rPr>
              <a:t>ng  </a:t>
            </a:r>
            <a:r>
              <a:rPr lang="vi-VN" sz="2000" spc="-5" dirty="0">
                <a:latin typeface="+mj-lt"/>
                <a:cs typeface="Trebuchet MS"/>
              </a:rPr>
              <a:t>thi</a:t>
            </a:r>
            <a:r>
              <a:rPr lang="vi-VN" sz="2000" spc="-5" dirty="0">
                <a:latin typeface="+mj-lt"/>
                <a:cs typeface="Arial"/>
              </a:rPr>
              <a:t>ệ</a:t>
            </a:r>
            <a:r>
              <a:rPr lang="vi-VN" sz="2000" spc="-5" dirty="0">
                <a:latin typeface="+mj-lt"/>
                <a:cs typeface="Trebuchet MS"/>
              </a:rPr>
              <a:t>t h</a:t>
            </a:r>
            <a:r>
              <a:rPr lang="vi-VN" sz="2000" spc="-5" dirty="0">
                <a:latin typeface="+mj-lt"/>
                <a:cs typeface="Arial"/>
              </a:rPr>
              <a:t>ạ</a:t>
            </a:r>
            <a:r>
              <a:rPr lang="vi-VN" sz="2000" spc="-5" dirty="0">
                <a:latin typeface="+mj-lt"/>
                <a:cs typeface="Trebuchet MS"/>
              </a:rPr>
              <a:t>i </a:t>
            </a:r>
            <a:r>
              <a:rPr lang="vi-VN" sz="2000" dirty="0">
                <a:latin typeface="+mj-lt"/>
                <a:cs typeface="Trebuchet MS"/>
              </a:rPr>
              <a:t>v</a:t>
            </a:r>
            <a:r>
              <a:rPr lang="vi-VN" sz="2000" dirty="0">
                <a:latin typeface="+mj-lt"/>
                <a:cs typeface="Arial"/>
              </a:rPr>
              <a:t>ề</a:t>
            </a:r>
            <a:r>
              <a:rPr lang="vi-VN" sz="2000" spc="85" dirty="0">
                <a:latin typeface="+mj-lt"/>
                <a:cs typeface="Arial"/>
              </a:rPr>
              <a:t> </a:t>
            </a:r>
            <a:r>
              <a:rPr lang="vi-VN" sz="2000" dirty="0">
                <a:latin typeface="+mj-lt"/>
                <a:cs typeface="Trebuchet MS"/>
              </a:rPr>
              <a:t>MT</a:t>
            </a:r>
          </a:p>
        </p:txBody>
      </p:sp>
      <p:sp>
        <p:nvSpPr>
          <p:cNvPr id="18" name="TextBox 17">
            <a:extLst>
              <a:ext uri="{FF2B5EF4-FFF2-40B4-BE49-F238E27FC236}">
                <a16:creationId xmlns:a16="http://schemas.microsoft.com/office/drawing/2014/main" id="{74E9BCCA-7D00-ECFA-E5C6-BE0692ED2CDB}"/>
              </a:ext>
            </a:extLst>
          </p:cNvPr>
          <p:cNvSpPr txBox="1"/>
          <p:nvPr/>
        </p:nvSpPr>
        <p:spPr>
          <a:xfrm>
            <a:off x="2478317" y="3563182"/>
            <a:ext cx="6065158" cy="400110"/>
          </a:xfrm>
          <a:prstGeom prst="rect">
            <a:avLst/>
          </a:prstGeom>
          <a:noFill/>
        </p:spPr>
        <p:txBody>
          <a:bodyPr wrap="square" rtlCol="0">
            <a:spAutoFit/>
          </a:bodyPr>
          <a:lstStyle/>
          <a:p>
            <a:pPr marL="12065">
              <a:lnSpc>
                <a:spcPct val="100000"/>
              </a:lnSpc>
              <a:spcBef>
                <a:spcPts val="600"/>
              </a:spcBef>
              <a:tabLst>
                <a:tab pos="191135" algn="l"/>
              </a:tabLst>
            </a:pPr>
            <a:r>
              <a:rPr lang="vi-VN" sz="2000" spc="-5" dirty="0">
                <a:latin typeface="Times New Roman"/>
                <a:cs typeface="Times New Roman"/>
              </a:rPr>
              <a:t>Chương </a:t>
            </a:r>
            <a:r>
              <a:rPr lang="vi-VN" sz="2000" dirty="0">
                <a:latin typeface="Times New Roman"/>
                <a:cs typeface="Times New Roman"/>
              </a:rPr>
              <a:t>8. Quy chuẩn </a:t>
            </a:r>
            <a:r>
              <a:rPr lang="vi-VN" sz="2000" spc="-40" dirty="0">
                <a:latin typeface="Times New Roman"/>
                <a:cs typeface="Times New Roman"/>
              </a:rPr>
              <a:t>KTMT,</a:t>
            </a:r>
            <a:r>
              <a:rPr lang="vi-VN" sz="2000" spc="-30" dirty="0">
                <a:latin typeface="Times New Roman"/>
                <a:cs typeface="Times New Roman"/>
              </a:rPr>
              <a:t> </a:t>
            </a:r>
            <a:r>
              <a:rPr lang="vi-VN" sz="2000" spc="-5" dirty="0">
                <a:latin typeface="Times New Roman"/>
                <a:cs typeface="Times New Roman"/>
              </a:rPr>
              <a:t>TCMT</a:t>
            </a:r>
            <a:endParaRPr lang="vi-VN" sz="2000" dirty="0">
              <a:latin typeface="Times New Roman"/>
              <a:cs typeface="Times New Roman"/>
            </a:endParaRPr>
          </a:p>
        </p:txBody>
      </p:sp>
      <p:sp>
        <p:nvSpPr>
          <p:cNvPr id="19" name="TextBox 18">
            <a:extLst>
              <a:ext uri="{FF2B5EF4-FFF2-40B4-BE49-F238E27FC236}">
                <a16:creationId xmlns:a16="http://schemas.microsoft.com/office/drawing/2014/main" id="{B58D8446-4195-0567-7975-40B0D8A492FF}"/>
              </a:ext>
            </a:extLst>
          </p:cNvPr>
          <p:cNvSpPr txBox="1"/>
          <p:nvPr/>
        </p:nvSpPr>
        <p:spPr>
          <a:xfrm>
            <a:off x="2478317" y="4876009"/>
            <a:ext cx="7351482" cy="400110"/>
          </a:xfrm>
          <a:prstGeom prst="rect">
            <a:avLst/>
          </a:prstGeom>
          <a:noFill/>
        </p:spPr>
        <p:txBody>
          <a:bodyPr wrap="square" rtlCol="0">
            <a:spAutoFit/>
          </a:bodyPr>
          <a:lstStyle/>
          <a:p>
            <a:pPr marL="12065">
              <a:lnSpc>
                <a:spcPct val="100000"/>
              </a:lnSpc>
              <a:spcBef>
                <a:spcPts val="600"/>
              </a:spcBef>
              <a:tabLst>
                <a:tab pos="217170" algn="l"/>
              </a:tabLst>
            </a:pPr>
            <a:r>
              <a:rPr lang="vi-VN" sz="2000" spc="-5" dirty="0">
                <a:latin typeface="Times New Roman" panose="02020603050405020304" pitchFamily="18" charset="0"/>
                <a:cs typeface="Times New Roman" panose="02020603050405020304" pitchFamily="18" charset="0"/>
              </a:rPr>
              <a:t>Chương </a:t>
            </a:r>
            <a:r>
              <a:rPr lang="vi-VN" sz="2000" dirty="0">
                <a:latin typeface="Times New Roman" panose="02020603050405020304" pitchFamily="18" charset="0"/>
                <a:cs typeface="Times New Roman" panose="02020603050405020304" pitchFamily="18" charset="0"/>
              </a:rPr>
              <a:t>12. </a:t>
            </a:r>
            <a:r>
              <a:rPr lang="vi-VN" sz="2000" spc="-5" dirty="0">
                <a:latin typeface="Times New Roman" panose="02020603050405020304" pitchFamily="18" charset="0"/>
                <a:cs typeface="Times New Roman" panose="02020603050405020304" pitchFamily="18" charset="0"/>
              </a:rPr>
              <a:t>Hội nhập </a:t>
            </a:r>
            <a:r>
              <a:rPr lang="vi-VN" sz="2000" dirty="0">
                <a:latin typeface="Times New Roman" panose="02020603050405020304" pitchFamily="18" charset="0"/>
                <a:cs typeface="Times New Roman" panose="02020603050405020304" pitchFamily="18" charset="0"/>
              </a:rPr>
              <a:t>và </a:t>
            </a:r>
            <a:r>
              <a:rPr lang="vi-VN" sz="2000" spc="-5" dirty="0">
                <a:latin typeface="Times New Roman" panose="02020603050405020304" pitchFamily="18" charset="0"/>
                <a:cs typeface="Times New Roman" panose="02020603050405020304" pitchFamily="18" charset="0"/>
              </a:rPr>
              <a:t>hợp tác quốc tế </a:t>
            </a:r>
            <a:r>
              <a:rPr lang="vi-VN" sz="2000" dirty="0">
                <a:latin typeface="Times New Roman" panose="02020603050405020304" pitchFamily="18" charset="0"/>
                <a:cs typeface="Times New Roman" panose="02020603050405020304" pitchFamily="18" charset="0"/>
              </a:rPr>
              <a:t>về</a:t>
            </a:r>
            <a:r>
              <a:rPr lang="vi-VN" sz="2000" spc="215" dirty="0">
                <a:latin typeface="Times New Roman" panose="02020603050405020304" pitchFamily="18" charset="0"/>
                <a:cs typeface="Times New Roman" panose="02020603050405020304" pitchFamily="18" charset="0"/>
              </a:rPr>
              <a:t> </a:t>
            </a:r>
            <a:r>
              <a:rPr lang="vi-VN" sz="2000" spc="-5" dirty="0">
                <a:latin typeface="Times New Roman" panose="02020603050405020304" pitchFamily="18" charset="0"/>
                <a:cs typeface="Times New Roman" panose="02020603050405020304" pitchFamily="18" charset="0"/>
              </a:rPr>
              <a:t>BVMT</a:t>
            </a:r>
            <a:endParaRPr lang="vi-VN" sz="2000"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B23990A0-E776-1165-5380-A727F2942158}"/>
              </a:ext>
            </a:extLst>
          </p:cNvPr>
          <p:cNvSpPr txBox="1"/>
          <p:nvPr/>
        </p:nvSpPr>
        <p:spPr>
          <a:xfrm>
            <a:off x="2521860" y="5248434"/>
            <a:ext cx="9563100" cy="707886"/>
          </a:xfrm>
          <a:prstGeom prst="rect">
            <a:avLst/>
          </a:prstGeom>
          <a:noFill/>
        </p:spPr>
        <p:txBody>
          <a:bodyPr wrap="square" rtlCol="0">
            <a:spAutoFit/>
          </a:bodyPr>
          <a:lstStyle/>
          <a:p>
            <a:pPr marL="12700" marR="6985">
              <a:lnSpc>
                <a:spcPct val="100000"/>
              </a:lnSpc>
              <a:spcBef>
                <a:spcPts val="600"/>
              </a:spcBef>
            </a:pPr>
            <a:r>
              <a:rPr lang="vi-VN" sz="2000" kern="0" dirty="0">
                <a:latin typeface="Times New Roman" panose="02020603050405020304" pitchFamily="18" charset="0"/>
                <a:cs typeface="Times New Roman" panose="02020603050405020304" pitchFamily="18" charset="0"/>
              </a:rPr>
              <a:t>Chương	13.</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Trách</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nhiệm</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của</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MTTQVN,</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tổ</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chức</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CT-XH,</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tổ</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chức</a:t>
            </a:r>
            <a:r>
              <a:rPr lang="vi-VN" sz="2000" kern="0" dirty="0">
                <a:latin typeface="Times New Roman" panose="02020603050405020304" pitchFamily="18" charset="0"/>
                <a:cs typeface="Times New Roman" panose="02020603050405020304" pitchFamily="18" charset="0"/>
              </a:rPr>
              <a:t>  CTXH</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nghề</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nghiệp</a:t>
            </a:r>
            <a:r>
              <a:rPr lang="vi-VN"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tổ</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chức</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xã</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hội</a:t>
            </a:r>
            <a:r>
              <a:rPr lang="en-US" sz="2000" kern="0" dirty="0">
                <a:latin typeface="Times New Roman" panose="02020603050405020304" pitchFamily="18" charset="0"/>
                <a:cs typeface="Times New Roman" panose="02020603050405020304" pitchFamily="18" charset="0"/>
              </a:rPr>
              <a:t> - </a:t>
            </a:r>
            <a:r>
              <a:rPr lang="en-US" sz="2000" kern="0" dirty="0" err="1">
                <a:latin typeface="Times New Roman" panose="02020603050405020304" pitchFamily="18" charset="0"/>
                <a:cs typeface="Times New Roman" panose="02020603050405020304" pitchFamily="18" charset="0"/>
              </a:rPr>
              <a:t>nghề</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nghiệp</a:t>
            </a:r>
            <a:r>
              <a:rPr lang="vi-VN" sz="2000" kern="0" dirty="0">
                <a:latin typeface="Times New Roman" panose="02020603050405020304" pitchFamily="18" charset="0"/>
                <a:cs typeface="Times New Roman" panose="02020603050405020304" pitchFamily="18" charset="0"/>
              </a:rPr>
              <a:t> và cộng đồng dân cư trong BVMT</a:t>
            </a:r>
          </a:p>
        </p:txBody>
      </p:sp>
      <p:sp>
        <p:nvSpPr>
          <p:cNvPr id="21" name="TextBox 20">
            <a:extLst>
              <a:ext uri="{FF2B5EF4-FFF2-40B4-BE49-F238E27FC236}">
                <a16:creationId xmlns:a16="http://schemas.microsoft.com/office/drawing/2014/main" id="{E161114E-1271-2308-5C10-8419865DBB6F}"/>
              </a:ext>
            </a:extLst>
          </p:cNvPr>
          <p:cNvSpPr txBox="1"/>
          <p:nvPr/>
        </p:nvSpPr>
        <p:spPr>
          <a:xfrm>
            <a:off x="2436586" y="5962683"/>
            <a:ext cx="9842498" cy="431337"/>
          </a:xfrm>
          <a:prstGeom prst="rect">
            <a:avLst/>
          </a:prstGeom>
          <a:noFill/>
        </p:spPr>
        <p:txBody>
          <a:bodyPr wrap="square" rtlCol="0">
            <a:spAutoFit/>
          </a:bodyPr>
          <a:lstStyle/>
          <a:p>
            <a:pPr marL="12065">
              <a:lnSpc>
                <a:spcPts val="2875"/>
              </a:lnSpc>
              <a:spcBef>
                <a:spcPts val="615"/>
              </a:spcBef>
            </a:pPr>
            <a:r>
              <a:rPr lang="vi-VN" sz="2000" kern="0" dirty="0">
                <a:latin typeface="Times New Roman" panose="02020603050405020304" pitchFamily="18" charset="0"/>
                <a:cs typeface="Times New Roman" panose="02020603050405020304" pitchFamily="18" charset="0"/>
              </a:rPr>
              <a:t>C</a:t>
            </a:r>
            <a:r>
              <a:rPr lang="en-US" sz="2000" kern="0" dirty="0" err="1">
                <a:latin typeface="Times New Roman" panose="02020603050405020304" pitchFamily="18" charset="0"/>
                <a:cs typeface="Times New Roman" panose="02020603050405020304" pitchFamily="18" charset="0"/>
              </a:rPr>
              <a:t>hương</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	14.</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Kiểm</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tra,</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thanh</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tra,kiểm</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toán,</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xử</a:t>
            </a:r>
            <a:r>
              <a:rPr lang="en-US" sz="2000" kern="0" dirty="0">
                <a:latin typeface="Times New Roman" panose="02020603050405020304" pitchFamily="18" charset="0"/>
                <a:cs typeface="Times New Roman" panose="02020603050405020304" pitchFamily="18" charset="0"/>
              </a:rPr>
              <a:t> </a:t>
            </a:r>
            <a:r>
              <a:rPr lang="en-US" sz="2000" kern="0" dirty="0" err="1">
                <a:latin typeface="Times New Roman" panose="02020603050405020304" pitchFamily="18" charset="0"/>
                <a:cs typeface="Times New Roman" panose="02020603050405020304" pitchFamily="18" charset="0"/>
              </a:rPr>
              <a:t>lý</a:t>
            </a:r>
            <a:r>
              <a:rPr lang="en-US" sz="2000" kern="0" dirty="0">
                <a:latin typeface="Times New Roman" panose="02020603050405020304" pitchFamily="18" charset="0"/>
                <a:cs typeface="Times New Roman" panose="02020603050405020304" pitchFamily="18" charset="0"/>
              </a:rPr>
              <a:t> vi </a:t>
            </a:r>
            <a:r>
              <a:rPr lang="en-US" sz="2000" kern="0" dirty="0" err="1">
                <a:latin typeface="Times New Roman" panose="02020603050405020304" pitchFamily="18" charset="0"/>
                <a:cs typeface="Times New Roman" panose="02020603050405020304" pitchFamily="18" charset="0"/>
              </a:rPr>
              <a:t>phạm</a:t>
            </a:r>
            <a:r>
              <a:rPr lang="vi-VN" sz="2000" kern="0" dirty="0">
                <a:latin typeface="Times New Roman" panose="02020603050405020304" pitchFamily="18" charset="0"/>
                <a:cs typeface="Times New Roman" panose="02020603050405020304" pitchFamily="18" charset="0"/>
              </a:rPr>
              <a:t>,</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tranh</a:t>
            </a:r>
            <a:r>
              <a:rPr lang="en-US" sz="2000" kern="0" dirty="0">
                <a:latin typeface="Times New Roman" panose="02020603050405020304" pitchFamily="18" charset="0"/>
                <a:cs typeface="Times New Roman" panose="02020603050405020304" pitchFamily="18" charset="0"/>
              </a:rPr>
              <a:t> </a:t>
            </a:r>
            <a:r>
              <a:rPr lang="vi-VN" sz="2000" kern="0" dirty="0">
                <a:latin typeface="Times New Roman" panose="02020603050405020304" pitchFamily="18" charset="0"/>
                <a:cs typeface="Times New Roman" panose="02020603050405020304" pitchFamily="18" charset="0"/>
              </a:rPr>
              <a:t>chấp, khiếu nại, tố cáo về MT</a:t>
            </a:r>
          </a:p>
        </p:txBody>
      </p:sp>
      <p:sp>
        <p:nvSpPr>
          <p:cNvPr id="22" name="TextBox 21">
            <a:extLst>
              <a:ext uri="{FF2B5EF4-FFF2-40B4-BE49-F238E27FC236}">
                <a16:creationId xmlns:a16="http://schemas.microsoft.com/office/drawing/2014/main" id="{A6FBB6BE-016A-51D7-880F-3A5FB600A789}"/>
              </a:ext>
            </a:extLst>
          </p:cNvPr>
          <p:cNvSpPr txBox="1"/>
          <p:nvPr/>
        </p:nvSpPr>
        <p:spPr>
          <a:xfrm>
            <a:off x="2521860" y="6428558"/>
            <a:ext cx="6557328" cy="400110"/>
          </a:xfrm>
          <a:prstGeom prst="rect">
            <a:avLst/>
          </a:prstGeom>
          <a:noFill/>
        </p:spPr>
        <p:txBody>
          <a:bodyPr wrap="square" rtlCol="0">
            <a:spAutoFit/>
          </a:bodyPr>
          <a:lstStyle/>
          <a:p>
            <a:pPr marL="12065">
              <a:lnSpc>
                <a:spcPct val="100000"/>
              </a:lnSpc>
              <a:spcBef>
                <a:spcPts val="600"/>
              </a:spcBef>
              <a:tabLst>
                <a:tab pos="217170" algn="l"/>
              </a:tabLst>
            </a:pPr>
            <a:r>
              <a:rPr lang="vi-VN" sz="2000" spc="-5" dirty="0">
                <a:latin typeface="Times New Roman" panose="02020603050405020304" pitchFamily="18" charset="0"/>
                <a:cs typeface="Times New Roman" panose="02020603050405020304" pitchFamily="18" charset="0"/>
              </a:rPr>
              <a:t>Chương </a:t>
            </a:r>
            <a:r>
              <a:rPr lang="vi-VN" sz="2000" dirty="0">
                <a:latin typeface="Times New Roman" panose="02020603050405020304" pitchFamily="18" charset="0"/>
                <a:cs typeface="Times New Roman" panose="02020603050405020304" pitchFamily="18" charset="0"/>
              </a:rPr>
              <a:t>15. </a:t>
            </a:r>
            <a:r>
              <a:rPr lang="vi-VN" sz="2000" spc="-55" dirty="0">
                <a:latin typeface="Times New Roman" panose="02020603050405020304" pitchFamily="18" charset="0"/>
                <a:cs typeface="Times New Roman" panose="02020603050405020304" pitchFamily="18" charset="0"/>
              </a:rPr>
              <a:t>Trách </a:t>
            </a:r>
            <a:r>
              <a:rPr lang="vi-VN" sz="2000" spc="-5" dirty="0">
                <a:latin typeface="Times New Roman" panose="02020603050405020304" pitchFamily="18" charset="0"/>
                <a:cs typeface="Times New Roman" panose="02020603050405020304" pitchFamily="18" charset="0"/>
              </a:rPr>
              <a:t>nhiệm </a:t>
            </a:r>
            <a:r>
              <a:rPr lang="vi-VN" sz="2000" dirty="0">
                <a:latin typeface="Times New Roman" panose="02020603050405020304" pitchFamily="18" charset="0"/>
                <a:cs typeface="Times New Roman" panose="02020603050405020304" pitchFamily="18" charset="0"/>
              </a:rPr>
              <a:t>QLNN về</a:t>
            </a:r>
            <a:r>
              <a:rPr lang="vi-VN" sz="2000" spc="110" dirty="0">
                <a:latin typeface="Times New Roman" panose="02020603050405020304" pitchFamily="18" charset="0"/>
                <a:cs typeface="Times New Roman" panose="02020603050405020304" pitchFamily="18" charset="0"/>
              </a:rPr>
              <a:t> </a:t>
            </a:r>
            <a:r>
              <a:rPr lang="vi-VN" sz="2000" spc="-5" dirty="0">
                <a:latin typeface="Times New Roman" panose="02020603050405020304" pitchFamily="18" charset="0"/>
                <a:cs typeface="Times New Roman" panose="02020603050405020304" pitchFamily="18" charset="0"/>
              </a:rPr>
              <a:t>BVMT</a:t>
            </a:r>
            <a:endParaRPr lang="vi-VN" sz="200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D0C10268-F32F-C05C-7B10-D683AF30BDFD}"/>
              </a:ext>
            </a:extLst>
          </p:cNvPr>
          <p:cNvSpPr txBox="1"/>
          <p:nvPr/>
        </p:nvSpPr>
        <p:spPr>
          <a:xfrm>
            <a:off x="149839" y="5094545"/>
            <a:ext cx="1509984" cy="1015663"/>
          </a:xfrm>
          <a:prstGeom prst="rect">
            <a:avLst/>
          </a:prstGeom>
          <a:noFill/>
        </p:spPr>
        <p:txBody>
          <a:bodyPr wrap="square" rtlCol="0">
            <a:spAutoFit/>
          </a:bodyPr>
          <a:lstStyle/>
          <a:p>
            <a:pPr marL="12065" algn="ctr">
              <a:lnSpc>
                <a:spcPct val="100000"/>
              </a:lnSpc>
              <a:spcBef>
                <a:spcPts val="600"/>
              </a:spcBef>
              <a:tabLst>
                <a:tab pos="217170" algn="l"/>
              </a:tabLst>
            </a:pPr>
            <a:r>
              <a:rPr lang="vi-VN" sz="2000" spc="-5" dirty="0">
                <a:latin typeface="+mj-lt"/>
                <a:cs typeface="Trebuchet MS"/>
              </a:rPr>
              <a:t>Ch</a:t>
            </a:r>
            <a:r>
              <a:rPr lang="vi-VN" sz="2000" spc="-5" dirty="0">
                <a:latin typeface="+mj-lt"/>
                <a:cs typeface="Arial"/>
              </a:rPr>
              <a:t>ươ</a:t>
            </a:r>
            <a:r>
              <a:rPr lang="vi-VN" sz="2000" spc="-5" dirty="0">
                <a:latin typeface="+mj-lt"/>
                <a:cs typeface="Trebuchet MS"/>
              </a:rPr>
              <a:t>ng </a:t>
            </a:r>
            <a:r>
              <a:rPr lang="vi-VN" sz="2000" dirty="0">
                <a:latin typeface="+mj-lt"/>
                <a:cs typeface="Trebuchet MS"/>
              </a:rPr>
              <a:t>16. </a:t>
            </a:r>
            <a:br>
              <a:rPr lang="en-US" sz="2000" dirty="0">
                <a:latin typeface="+mj-lt"/>
                <a:cs typeface="Trebuchet MS"/>
              </a:rPr>
            </a:br>
            <a:r>
              <a:rPr lang="vi-VN" sz="2000" spc="-5" dirty="0">
                <a:latin typeface="+mj-lt"/>
                <a:cs typeface="Trebuchet MS"/>
              </a:rPr>
              <a:t>Đi</a:t>
            </a:r>
            <a:r>
              <a:rPr lang="vi-VN" sz="2000" spc="-5" dirty="0">
                <a:latin typeface="+mj-lt"/>
                <a:cs typeface="Arial"/>
              </a:rPr>
              <a:t>ề</a:t>
            </a:r>
            <a:r>
              <a:rPr lang="vi-VN" sz="2000" spc="-5" dirty="0">
                <a:latin typeface="+mj-lt"/>
                <a:cs typeface="Trebuchet MS"/>
              </a:rPr>
              <a:t>u kho</a:t>
            </a:r>
            <a:r>
              <a:rPr lang="vi-VN" sz="2000" spc="-5" dirty="0">
                <a:latin typeface="+mj-lt"/>
                <a:cs typeface="Arial"/>
              </a:rPr>
              <a:t>ả</a:t>
            </a:r>
            <a:r>
              <a:rPr lang="vi-VN" sz="2000" spc="-5" dirty="0">
                <a:latin typeface="+mj-lt"/>
                <a:cs typeface="Trebuchet MS"/>
              </a:rPr>
              <a:t>n thi</a:t>
            </a:r>
            <a:r>
              <a:rPr lang="vi-VN" sz="2000" spc="65" dirty="0">
                <a:latin typeface="+mj-lt"/>
                <a:cs typeface="Trebuchet MS"/>
              </a:rPr>
              <a:t> </a:t>
            </a:r>
            <a:r>
              <a:rPr lang="vi-VN" sz="2000" spc="-5" dirty="0">
                <a:latin typeface="+mj-lt"/>
                <a:cs typeface="Trebuchet MS"/>
              </a:rPr>
              <a:t>hành</a:t>
            </a:r>
            <a:endParaRPr lang="vi-VN" sz="2000" dirty="0">
              <a:latin typeface="+mj-lt"/>
              <a:cs typeface="Trebuchet MS"/>
            </a:endParaRPr>
          </a:p>
        </p:txBody>
      </p:sp>
      <p:cxnSp>
        <p:nvCxnSpPr>
          <p:cNvPr id="25" name="Straight Arrow Connector 24">
            <a:extLst>
              <a:ext uri="{FF2B5EF4-FFF2-40B4-BE49-F238E27FC236}">
                <a16:creationId xmlns:a16="http://schemas.microsoft.com/office/drawing/2014/main" id="{6F0F3A3E-A449-C2D6-E893-85FBD2CE66F3}"/>
              </a:ext>
            </a:extLst>
          </p:cNvPr>
          <p:cNvCxnSpPr>
            <a:cxnSpLocks/>
          </p:cNvCxnSpPr>
          <p:nvPr/>
        </p:nvCxnSpPr>
        <p:spPr>
          <a:xfrm flipH="1" flipV="1">
            <a:off x="990600" y="2111064"/>
            <a:ext cx="669223" cy="400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F723A33-8D3B-53DD-2245-E8313FDA98A2}"/>
              </a:ext>
            </a:extLst>
          </p:cNvPr>
          <p:cNvCxnSpPr>
            <a:endCxn id="12" idx="1"/>
          </p:cNvCxnSpPr>
          <p:nvPr/>
        </p:nvCxnSpPr>
        <p:spPr>
          <a:xfrm flipV="1">
            <a:off x="1659823" y="1298072"/>
            <a:ext cx="715079" cy="12131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4DBDF27-8AD1-5B5C-2526-762242F5AD44}"/>
              </a:ext>
            </a:extLst>
          </p:cNvPr>
          <p:cNvCxnSpPr/>
          <p:nvPr/>
        </p:nvCxnSpPr>
        <p:spPr>
          <a:xfrm flipV="1">
            <a:off x="1659823" y="1750192"/>
            <a:ext cx="818494" cy="7609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56549D7-2023-AD6E-9916-501C6AC2338A}"/>
              </a:ext>
            </a:extLst>
          </p:cNvPr>
          <p:cNvCxnSpPr>
            <a:endCxn id="8" idx="1"/>
          </p:cNvCxnSpPr>
          <p:nvPr/>
        </p:nvCxnSpPr>
        <p:spPr>
          <a:xfrm flipV="1">
            <a:off x="1705679" y="2311119"/>
            <a:ext cx="772638" cy="200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CDF692B-089E-3331-1F2C-A1CD70135B11}"/>
              </a:ext>
            </a:extLst>
          </p:cNvPr>
          <p:cNvCxnSpPr>
            <a:cxnSpLocks/>
          </p:cNvCxnSpPr>
          <p:nvPr/>
        </p:nvCxnSpPr>
        <p:spPr>
          <a:xfrm>
            <a:off x="1701881" y="2484504"/>
            <a:ext cx="875330" cy="12293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401890B-E349-E491-7FA6-0FC2F477213C}"/>
              </a:ext>
            </a:extLst>
          </p:cNvPr>
          <p:cNvCxnSpPr>
            <a:cxnSpLocks/>
            <a:stCxn id="13" idx="2"/>
          </p:cNvCxnSpPr>
          <p:nvPr/>
        </p:nvCxnSpPr>
        <p:spPr>
          <a:xfrm flipV="1">
            <a:off x="904831" y="4112527"/>
            <a:ext cx="1623254" cy="2367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B2B880C-8539-CFF1-0A71-C768DBFB9CCE}"/>
              </a:ext>
            </a:extLst>
          </p:cNvPr>
          <p:cNvCxnSpPr>
            <a:cxnSpLocks/>
            <a:stCxn id="13" idx="2"/>
          </p:cNvCxnSpPr>
          <p:nvPr/>
        </p:nvCxnSpPr>
        <p:spPr>
          <a:xfrm>
            <a:off x="904831" y="4349246"/>
            <a:ext cx="1645025" cy="303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0563CF6-94E2-2DB2-A425-110231141D52}"/>
              </a:ext>
            </a:extLst>
          </p:cNvPr>
          <p:cNvCxnSpPr>
            <a:cxnSpLocks/>
            <a:stCxn id="13" idx="2"/>
          </p:cNvCxnSpPr>
          <p:nvPr/>
        </p:nvCxnSpPr>
        <p:spPr>
          <a:xfrm>
            <a:off x="904831" y="4349246"/>
            <a:ext cx="1594101" cy="3592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8EE2C96-189C-AFA2-142C-35F3ADD6505F}"/>
              </a:ext>
            </a:extLst>
          </p:cNvPr>
          <p:cNvCxnSpPr>
            <a:cxnSpLocks/>
            <a:stCxn id="13" idx="2"/>
            <a:endCxn id="19" idx="1"/>
          </p:cNvCxnSpPr>
          <p:nvPr/>
        </p:nvCxnSpPr>
        <p:spPr>
          <a:xfrm>
            <a:off x="904831" y="4349246"/>
            <a:ext cx="1573486" cy="7268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7A50729-B377-7B6B-0422-28B8AB8D675D}"/>
              </a:ext>
            </a:extLst>
          </p:cNvPr>
          <p:cNvCxnSpPr>
            <a:cxnSpLocks/>
            <a:stCxn id="13" idx="2"/>
          </p:cNvCxnSpPr>
          <p:nvPr/>
        </p:nvCxnSpPr>
        <p:spPr>
          <a:xfrm>
            <a:off x="904831" y="4349246"/>
            <a:ext cx="1654880" cy="11284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029F9AE-3F17-FB40-58D4-DC7D29E0EB19}"/>
              </a:ext>
            </a:extLst>
          </p:cNvPr>
          <p:cNvCxnSpPr>
            <a:cxnSpLocks/>
            <a:stCxn id="13" idx="2"/>
          </p:cNvCxnSpPr>
          <p:nvPr/>
        </p:nvCxnSpPr>
        <p:spPr>
          <a:xfrm>
            <a:off x="904831" y="4349246"/>
            <a:ext cx="1674834" cy="1838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6C2E571-C456-84A1-D513-AF9C99A44C34}"/>
              </a:ext>
            </a:extLst>
          </p:cNvPr>
          <p:cNvCxnSpPr>
            <a:cxnSpLocks/>
            <a:stCxn id="13" idx="2"/>
            <a:endCxn id="22" idx="1"/>
          </p:cNvCxnSpPr>
          <p:nvPr/>
        </p:nvCxnSpPr>
        <p:spPr>
          <a:xfrm>
            <a:off x="904831" y="4349246"/>
            <a:ext cx="1617029" cy="22793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54BAB4D7-4635-84C2-F5F3-9E73C731CDCD}"/>
              </a:ext>
            </a:extLst>
          </p:cNvPr>
          <p:cNvCxnSpPr>
            <a:cxnSpLocks/>
            <a:stCxn id="13" idx="2"/>
            <a:endCxn id="23" idx="0"/>
          </p:cNvCxnSpPr>
          <p:nvPr/>
        </p:nvCxnSpPr>
        <p:spPr>
          <a:xfrm>
            <a:off x="904831" y="4349246"/>
            <a:ext cx="0" cy="7452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A2D86092-29E7-6BDD-D378-9C0C306C5CC3}"/>
              </a:ext>
            </a:extLst>
          </p:cNvPr>
          <p:cNvCxnSpPr>
            <a:cxnSpLocks/>
          </p:cNvCxnSpPr>
          <p:nvPr/>
        </p:nvCxnSpPr>
        <p:spPr>
          <a:xfrm>
            <a:off x="1659823" y="2484504"/>
            <a:ext cx="990599" cy="226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5E64A71-56B3-3C00-3B93-B75BDBADDFF2}"/>
              </a:ext>
            </a:extLst>
          </p:cNvPr>
          <p:cNvCxnSpPr/>
          <p:nvPr/>
        </p:nvCxnSpPr>
        <p:spPr>
          <a:xfrm>
            <a:off x="1774123" y="2511174"/>
            <a:ext cx="876299" cy="200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1F2BBB1C-E484-713F-5AD3-3AD467E2B496}"/>
              </a:ext>
            </a:extLst>
          </p:cNvPr>
          <p:cNvCxnSpPr>
            <a:cxnSpLocks/>
          </p:cNvCxnSpPr>
          <p:nvPr/>
        </p:nvCxnSpPr>
        <p:spPr>
          <a:xfrm>
            <a:off x="1636363" y="2470604"/>
            <a:ext cx="977454" cy="9005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C3991102-0D79-9DE4-986A-15453D8AAE62}"/>
              </a:ext>
            </a:extLst>
          </p:cNvPr>
          <p:cNvCxnSpPr>
            <a:cxnSpLocks/>
            <a:endCxn id="10" idx="1"/>
          </p:cNvCxnSpPr>
          <p:nvPr/>
        </p:nvCxnSpPr>
        <p:spPr>
          <a:xfrm>
            <a:off x="1701881" y="2510237"/>
            <a:ext cx="740151" cy="530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3" name="object 3"/>
          <p:cNvSpPr txBox="1"/>
          <p:nvPr/>
        </p:nvSpPr>
        <p:spPr>
          <a:xfrm>
            <a:off x="224472" y="987112"/>
            <a:ext cx="9524999" cy="3715376"/>
          </a:xfrm>
          <a:prstGeom prst="rect">
            <a:avLst/>
          </a:prstGeom>
        </p:spPr>
        <p:txBody>
          <a:bodyPr vert="horz" wrap="square" lIns="0" tIns="12700" rIns="0" bIns="0" rtlCol="0">
            <a:spAutoFit/>
          </a:bodyPr>
          <a:lstStyle/>
          <a:p>
            <a:pPr marL="12700" marR="5080">
              <a:lnSpc>
                <a:spcPct val="120100"/>
              </a:lnSpc>
              <a:spcBef>
                <a:spcPts val="100"/>
              </a:spcBef>
            </a:pPr>
            <a:r>
              <a:rPr sz="2400" b="1" kern="0" dirty="0">
                <a:solidFill>
                  <a:schemeClr val="tx2">
                    <a:lumMod val="60000"/>
                    <a:lumOff val="40000"/>
                  </a:schemeClr>
                </a:solidFill>
                <a:latin typeface="Times New Roman" panose="02020603050405020304" pitchFamily="18" charset="0"/>
                <a:cs typeface="Times New Roman" panose="02020603050405020304" pitchFamily="18" charset="0"/>
              </a:rPr>
              <a:t>2.1. Ban hành </a:t>
            </a:r>
            <a:r>
              <a:rPr sz="2400" b="1" kern="0" dirty="0">
                <a:solidFill>
                  <a:schemeClr val="tx2">
                    <a:lumMod val="60000"/>
                    <a:lumOff val="40000"/>
                  </a:schemeClr>
                </a:solidFill>
                <a:uFill>
                  <a:solidFill>
                    <a:srgbClr val="FF0000"/>
                  </a:solidFill>
                </a:uFill>
                <a:latin typeface="Times New Roman" panose="02020603050405020304" pitchFamily="18" charset="0"/>
                <a:cs typeface="Times New Roman" panose="02020603050405020304" pitchFamily="18" charset="0"/>
              </a:rPr>
              <a:t>Tiêu chí môi </a:t>
            </a:r>
            <a:r>
              <a:rPr sz="2400" b="1" kern="0" dirty="0" err="1">
                <a:solidFill>
                  <a:schemeClr val="tx2">
                    <a:lumMod val="60000"/>
                    <a:lumOff val="40000"/>
                  </a:schemeClr>
                </a:solidFill>
                <a:uFill>
                  <a:solidFill>
                    <a:srgbClr val="FF0000"/>
                  </a:solidFill>
                </a:uFill>
                <a:latin typeface="Times New Roman" panose="02020603050405020304" pitchFamily="18" charset="0"/>
                <a:cs typeface="Times New Roman" panose="02020603050405020304" pitchFamily="18" charset="0"/>
              </a:rPr>
              <a:t>trường</a:t>
            </a:r>
            <a:r>
              <a:rPr sz="2400" b="1"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b="1" kern="0" dirty="0" err="1">
                <a:solidFill>
                  <a:schemeClr val="tx2">
                    <a:lumMod val="60000"/>
                    <a:lumOff val="40000"/>
                  </a:schemeClr>
                </a:solidFill>
                <a:latin typeface="Times New Roman" panose="02020603050405020304" pitchFamily="18" charset="0"/>
                <a:cs typeface="Times New Roman" panose="02020603050405020304" pitchFamily="18" charset="0"/>
              </a:rPr>
              <a:t>để</a:t>
            </a:r>
            <a:r>
              <a:rPr lang="en-US" sz="2400" b="1"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b="1" kern="0" dirty="0">
                <a:solidFill>
                  <a:schemeClr val="tx2">
                    <a:lumMod val="60000"/>
                    <a:lumOff val="40000"/>
                  </a:schemeClr>
                </a:solidFill>
                <a:latin typeface="Times New Roman" panose="02020603050405020304" pitchFamily="18" charset="0"/>
                <a:cs typeface="Times New Roman" panose="02020603050405020304" pitchFamily="18" charset="0"/>
              </a:rPr>
              <a:t> phân loại dự án  đầu tư, đánh giá sơ bộ tác động môi trường:</a:t>
            </a:r>
            <a:endParaRPr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12700" algn="just">
              <a:lnSpc>
                <a:spcPct val="100000"/>
              </a:lnSpc>
              <a:spcBef>
                <a:spcPts val="600"/>
              </a:spcBef>
            </a:pP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Luật đã ban hành một mục riêng (Mục 2, chương IV), bao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gồm</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uFill>
                  <a:solidFill>
                    <a:srgbClr val="99C93B"/>
                  </a:solidFill>
                </a:uFill>
                <a:latin typeface="Times New Roman" panose="02020603050405020304" pitchFamily="18" charset="0"/>
                <a:cs typeface="Times New Roman" panose="02020603050405020304" pitchFamily="18" charset="0"/>
              </a:rPr>
              <a:t>Điều</a:t>
            </a:r>
            <a:r>
              <a:rPr sz="2400" kern="0" dirty="0">
                <a:solidFill>
                  <a:schemeClr val="tx2">
                    <a:lumMod val="60000"/>
                    <a:lumOff val="40000"/>
                  </a:schemeClr>
                </a:solidFill>
                <a:uFill>
                  <a:solidFill>
                    <a:srgbClr val="99C93B"/>
                  </a:solidFill>
                </a:uFill>
                <a:latin typeface="Times New Roman" panose="02020603050405020304" pitchFamily="18" charset="0"/>
                <a:cs typeface="Times New Roman" panose="02020603050405020304" pitchFamily="18" charset="0"/>
              </a:rPr>
              <a:t> 28 và Điều 29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quy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định</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tiêu</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chí</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môi</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trường</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để phân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loại</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dự</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án</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đầu</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tư</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a:t>
            </a:r>
          </a:p>
          <a:p>
            <a:pPr marL="12700" algn="just">
              <a:lnSpc>
                <a:spcPct val="100000"/>
              </a:lnSpc>
              <a:spcBef>
                <a:spcPts val="600"/>
              </a:spcBef>
            </a:pP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Theo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đó</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D</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ự</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án</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đầu</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tư</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được phân thành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04 nhóm (nhóm I, II, III và IV)</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để thực  hiện các thủ tục pháp lý về BVMT theo quy định. </a:t>
            </a:r>
            <a:endParaRPr lang="en-US"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12700" algn="just">
              <a:lnSpc>
                <a:spcPct val="100000"/>
              </a:lnSpc>
              <a:spcBef>
                <a:spcPts val="600"/>
              </a:spcBef>
            </a:pP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Luật</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cũng quy định nhóm đối tượng dự án phải thực hiện</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đánh giá sơ bộ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tác động môi trường</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là</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Dự</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án</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đầu</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tư</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thuộc nhóm I quy định tại Khoản 3  Điều 28 của Luật này.</a:t>
            </a:r>
          </a:p>
        </p:txBody>
      </p:sp>
      <p:sp>
        <p:nvSpPr>
          <p:cNvPr id="4" name="object 4"/>
          <p:cNvSpPr txBox="1">
            <a:spLocks noGrp="1"/>
          </p:cNvSpPr>
          <p:nvPr>
            <p:ph type="title"/>
          </p:nvPr>
        </p:nvSpPr>
        <p:spPr>
          <a:xfrm>
            <a:off x="0" y="228600"/>
            <a:ext cx="9524999" cy="452120"/>
          </a:xfrm>
          <a:prstGeom prst="rect">
            <a:avLst/>
          </a:prstGeom>
          <a:solidFill>
            <a:schemeClr val="accent6">
              <a:lumMod val="40000"/>
              <a:lumOff val="60000"/>
            </a:schemeClr>
          </a:solidFill>
        </p:spPr>
        <p:txBody>
          <a:bodyPr vert="horz" wrap="square" lIns="0" tIns="12065" rIns="0" bIns="0" rtlCol="0">
            <a:spAutoFit/>
          </a:bodyPr>
          <a:lstStyle/>
          <a:p>
            <a:pPr marL="12700" algn="ctr">
              <a:lnSpc>
                <a:spcPct val="100000"/>
              </a:lnSpc>
              <a:spcBef>
                <a:spcPts val="95"/>
              </a:spcBef>
            </a:pPr>
            <a:r>
              <a:rPr spc="-5" dirty="0"/>
              <a:t>2. </a:t>
            </a:r>
            <a:r>
              <a:rPr spc="-10" dirty="0"/>
              <a:t>NHỮNG </a:t>
            </a:r>
            <a:r>
              <a:rPr spc="-5" dirty="0"/>
              <a:t>ĐIỂM MỚI </a:t>
            </a:r>
            <a:r>
              <a:rPr spc="-10" dirty="0"/>
              <a:t>CỦA LUẬT </a:t>
            </a:r>
            <a:r>
              <a:rPr spc="-5" dirty="0"/>
              <a:t>BVMT</a:t>
            </a:r>
            <a:r>
              <a:rPr spc="-195" dirty="0"/>
              <a:t> </a:t>
            </a:r>
            <a:r>
              <a:rPr spc="-5" dirty="0"/>
              <a:t>2020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3" name="object 3"/>
          <p:cNvSpPr txBox="1"/>
          <p:nvPr/>
        </p:nvSpPr>
        <p:spPr>
          <a:xfrm>
            <a:off x="762001" y="1358900"/>
            <a:ext cx="8762998" cy="5209118"/>
          </a:xfrm>
          <a:prstGeom prst="rect">
            <a:avLst/>
          </a:prstGeom>
        </p:spPr>
        <p:txBody>
          <a:bodyPr vert="horz" wrap="square" lIns="0" tIns="12700" rIns="0" bIns="0" rtlCol="0">
            <a:spAutoFit/>
          </a:bodyPr>
          <a:lstStyle/>
          <a:p>
            <a:pPr marL="12700" marR="8255" algn="just">
              <a:lnSpc>
                <a:spcPct val="100000"/>
              </a:lnSpc>
              <a:spcBef>
                <a:spcPts val="100"/>
              </a:spcBef>
            </a:pPr>
            <a:r>
              <a:rPr sz="2400" b="1" kern="0" dirty="0">
                <a:solidFill>
                  <a:schemeClr val="tx2">
                    <a:lumMod val="60000"/>
                    <a:lumOff val="40000"/>
                  </a:schemeClr>
                </a:solidFill>
                <a:latin typeface="Times New Roman" panose="02020603050405020304" pitchFamily="18" charset="0"/>
                <a:cs typeface="Times New Roman" panose="02020603050405020304" pitchFamily="18" charset="0"/>
              </a:rPr>
              <a:t>2.2. Luật đã bổ sung quy định về thẩm quyền  QLNN trong BVMT dựa trên nguyên tắc quản lý tổng  hợp, thống nhất, một việc chỉ giao cho một cơ quan  chủ trì thực hiện; phân cấp triệt để cho địa phương</a:t>
            </a:r>
            <a:endParaRPr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553720" algn="just">
              <a:lnSpc>
                <a:spcPts val="2865"/>
              </a:lnSpc>
            </a:pP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Luật đã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bãi bỏ thủ tục cấp giấy phép xả nước thải vào nguồn</a:t>
            </a:r>
            <a:endParaRPr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12700" marR="6985" indent="-635" algn="just">
              <a:lnSpc>
                <a:spcPts val="2880"/>
              </a:lnSpc>
              <a:spcBef>
                <a:spcPts val="90"/>
              </a:spcBef>
            </a:pP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nước</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xả nước thải vào công trình thủy lợi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mà</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lồng ghép nội dung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này trong GPMT</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nhằm thống nhất trách nhiệm, thẩm quyền và  nguyên tắc quản lý tổng hợp tài nguyên nước; giảm TTHC mạnh</a:t>
            </a:r>
          </a:p>
          <a:p>
            <a:pPr marL="12700" marR="5080" algn="just">
              <a:lnSpc>
                <a:spcPts val="2880"/>
              </a:lnSpc>
            </a:pP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mẽ cho DN.</a:t>
            </a:r>
            <a:endParaRPr lang="en-US"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12700" marR="5080" algn="just">
              <a:lnSpc>
                <a:spcPts val="2880"/>
              </a:lnSpc>
            </a:pP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Luật</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cũng đã bổ sung trách nhiệm, thẩm  quyền tham gia, phản biện và đồng thuận của cơ quan quản lý công  trình thủy lợi ngay từ giai đoạn ĐTM cho đến khi cấp GPMT đối  với cơ sở xả nước thải vào công trình thủy lợi nhằm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tăng</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cườn</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g</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công</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tác phối hợp của các cơ quan (Điểm d, Khoản 3 Điều 34).</a:t>
            </a:r>
          </a:p>
        </p:txBody>
      </p:sp>
      <p:sp>
        <p:nvSpPr>
          <p:cNvPr id="6" name="object 4">
            <a:extLst>
              <a:ext uri="{FF2B5EF4-FFF2-40B4-BE49-F238E27FC236}">
                <a16:creationId xmlns:a16="http://schemas.microsoft.com/office/drawing/2014/main" id="{F9039BDB-2AFC-0A78-E7EC-8EB4B94A0242}"/>
              </a:ext>
            </a:extLst>
          </p:cNvPr>
          <p:cNvSpPr txBox="1">
            <a:spLocks/>
          </p:cNvSpPr>
          <p:nvPr/>
        </p:nvSpPr>
        <p:spPr>
          <a:xfrm>
            <a:off x="0" y="228600"/>
            <a:ext cx="9524999" cy="452120"/>
          </a:xfrm>
          <a:prstGeom prst="rect">
            <a:avLst/>
          </a:prstGeom>
          <a:solidFill>
            <a:schemeClr val="accent6">
              <a:lumMod val="40000"/>
              <a:lumOff val="60000"/>
            </a:schemeClr>
          </a:solidFill>
        </p:spPr>
        <p:txBody>
          <a:bodyPr vert="horz" wrap="square" lIns="0" tIns="12065" rIns="0" bIns="0" rtlCol="0">
            <a:spAutoFit/>
          </a:bodyPr>
          <a:lstStyle>
            <a:lvl1pPr>
              <a:defRPr sz="2800" b="1" i="0">
                <a:solidFill>
                  <a:srgbClr val="006FC0"/>
                </a:solidFill>
                <a:latin typeface="Times New Roman"/>
                <a:ea typeface="+mj-ea"/>
                <a:cs typeface="Times New Roman"/>
              </a:defRPr>
            </a:lvl1pPr>
          </a:lstStyle>
          <a:p>
            <a:pPr marL="12700" algn="ctr">
              <a:spcBef>
                <a:spcPts val="95"/>
              </a:spcBef>
            </a:pPr>
            <a:r>
              <a:rPr lang="en-US" kern="0" spc="-5"/>
              <a:t>2. </a:t>
            </a:r>
            <a:r>
              <a:rPr lang="en-US" kern="0" spc="-10"/>
              <a:t>NHỮNG </a:t>
            </a:r>
            <a:r>
              <a:rPr lang="en-US" kern="0" spc="-5"/>
              <a:t>ĐIỂM MỚI </a:t>
            </a:r>
            <a:r>
              <a:rPr lang="en-US" kern="0" spc="-10"/>
              <a:t>CỦA LUẬT </a:t>
            </a:r>
            <a:r>
              <a:rPr lang="en-US" kern="0" spc="-5"/>
              <a:t>BVMT</a:t>
            </a:r>
            <a:r>
              <a:rPr lang="en-US" kern="0" spc="-195"/>
              <a:t> </a:t>
            </a:r>
            <a:r>
              <a:rPr lang="en-US" kern="0" spc="-5"/>
              <a:t>2020</a:t>
            </a:r>
            <a:endParaRPr lang="en-US" kern="0" spc="-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3" name="object 3"/>
          <p:cNvSpPr txBox="1"/>
          <p:nvPr/>
        </p:nvSpPr>
        <p:spPr>
          <a:xfrm>
            <a:off x="585469" y="1196466"/>
            <a:ext cx="8354059" cy="4465068"/>
          </a:xfrm>
          <a:prstGeom prst="rect">
            <a:avLst/>
          </a:prstGeom>
        </p:spPr>
        <p:txBody>
          <a:bodyPr vert="horz" wrap="square" lIns="0" tIns="15240" rIns="0" bIns="0" rtlCol="0">
            <a:spAutoFit/>
          </a:bodyPr>
          <a:lstStyle/>
          <a:p>
            <a:pPr marL="12700" marR="5080" indent="342900" algn="just">
              <a:lnSpc>
                <a:spcPct val="99200"/>
              </a:lnSpc>
              <a:spcBef>
                <a:spcPts val="120"/>
              </a:spcBef>
            </a:pP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Bên cạnh đó, Luật đã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phân cấp mạnh mẽ cho địa phương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thông qua chế định giao UBND cấp tỉnh chủ trì, phối hợp với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các bộ    có liên quan thẩm  định   báo cáo ĐTM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đối  với  các</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dự</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án</a:t>
            </a:r>
            <a:r>
              <a:rPr lang="en-US"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thuộc  thẩm  quyền  phê duyệt  chủ   trương   đầu  tư,  </a:t>
            </a:r>
            <a:r>
              <a:rPr sz="2400" kern="0" dirty="0" err="1">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quyết</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định</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đầu tư của các Bộ quản lý công trình xây dựng chuyên ngành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500" i="1" kern="0" dirty="0">
                <a:solidFill>
                  <a:schemeClr val="tx2">
                    <a:lumMod val="60000"/>
                    <a:lumOff val="40000"/>
                  </a:schemeClr>
                </a:solidFill>
                <a:latin typeface="Times New Roman" panose="02020603050405020304" pitchFamily="18" charset="0"/>
                <a:cs typeface="Times New Roman" panose="02020603050405020304" pitchFamily="18" charset="0"/>
              </a:rPr>
              <a:t>(quy định hiện hành phân cấp các Bộ, ngành đều có thể  thẩm định báo cáo </a:t>
            </a:r>
            <a:r>
              <a:rPr sz="2400" i="1" kern="0" dirty="0">
                <a:solidFill>
                  <a:schemeClr val="tx2">
                    <a:lumMod val="60000"/>
                    <a:lumOff val="40000"/>
                  </a:schemeClr>
                </a:solidFill>
                <a:latin typeface="Times New Roman" panose="02020603050405020304" pitchFamily="18" charset="0"/>
                <a:cs typeface="Times New Roman" panose="02020603050405020304" pitchFamily="18" charset="0"/>
              </a:rPr>
              <a:t>ĐTM</a:t>
            </a:r>
            <a:r>
              <a:rPr sz="2500" i="1"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đồng thời quy định các bộ có liên  quan có trách nhiệm phối hợp với UBND cấp tỉnh trong quá  trình thực hiện nhằm bảo đảm hiệu quả (Khoản 3 Điều 35).  Quy định này sẽ bảo đảm quản lý thống nhất tại địa phương,  thuận lợi cho công tác kiểm tra, giám sát, cấp phép sau này  và phù hợp với xu hướng phân cấp cho địa phương như hệ  thống pháp luật hiện hành.</a:t>
            </a:r>
          </a:p>
        </p:txBody>
      </p:sp>
      <p:sp>
        <p:nvSpPr>
          <p:cNvPr id="8" name="object 4">
            <a:extLst>
              <a:ext uri="{FF2B5EF4-FFF2-40B4-BE49-F238E27FC236}">
                <a16:creationId xmlns:a16="http://schemas.microsoft.com/office/drawing/2014/main" id="{9A249451-491A-1391-8623-045AF0D50531}"/>
              </a:ext>
            </a:extLst>
          </p:cNvPr>
          <p:cNvSpPr txBox="1">
            <a:spLocks noGrp="1"/>
          </p:cNvSpPr>
          <p:nvPr>
            <p:ph type="title"/>
          </p:nvPr>
        </p:nvSpPr>
        <p:spPr>
          <a:xfrm>
            <a:off x="0" y="228600"/>
            <a:ext cx="9524999" cy="452120"/>
          </a:xfrm>
          <a:prstGeom prst="rect">
            <a:avLst/>
          </a:prstGeom>
          <a:solidFill>
            <a:schemeClr val="accent6">
              <a:lumMod val="40000"/>
              <a:lumOff val="60000"/>
            </a:schemeClr>
          </a:solidFill>
        </p:spPr>
        <p:txBody>
          <a:bodyPr vert="horz" wrap="square" lIns="0" tIns="12065" rIns="0" bIns="0" rtlCol="0">
            <a:spAutoFit/>
          </a:bodyPr>
          <a:lstStyle/>
          <a:p>
            <a:pPr marL="12700" algn="ctr">
              <a:lnSpc>
                <a:spcPct val="100000"/>
              </a:lnSpc>
              <a:spcBef>
                <a:spcPts val="95"/>
              </a:spcBef>
            </a:pPr>
            <a:r>
              <a:rPr spc="-5" dirty="0"/>
              <a:t>2. </a:t>
            </a:r>
            <a:r>
              <a:rPr spc="-10" dirty="0"/>
              <a:t>NHỮNG </a:t>
            </a:r>
            <a:r>
              <a:rPr spc="-5" dirty="0"/>
              <a:t>ĐIỂM MỚI </a:t>
            </a:r>
            <a:r>
              <a:rPr spc="-10" dirty="0"/>
              <a:t>CỦA LUẬT </a:t>
            </a:r>
            <a:r>
              <a:rPr spc="-5" dirty="0"/>
              <a:t>BVMT</a:t>
            </a:r>
            <a:r>
              <a:rPr spc="-195" dirty="0"/>
              <a:t> </a:t>
            </a:r>
            <a:r>
              <a:rPr spc="-5" dirty="0"/>
              <a:t>2020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3" name="object 3"/>
          <p:cNvSpPr txBox="1"/>
          <p:nvPr/>
        </p:nvSpPr>
        <p:spPr>
          <a:xfrm>
            <a:off x="762000" y="990793"/>
            <a:ext cx="8352790" cy="4444807"/>
          </a:xfrm>
          <a:prstGeom prst="rect">
            <a:avLst/>
          </a:prstGeom>
        </p:spPr>
        <p:txBody>
          <a:bodyPr vert="horz" wrap="square" lIns="0" tIns="12700" rIns="0" bIns="0" rtlCol="0">
            <a:spAutoFit/>
          </a:bodyPr>
          <a:lstStyle/>
          <a:p>
            <a:pPr marL="12700" marR="6350" algn="just">
              <a:lnSpc>
                <a:spcPct val="100000"/>
              </a:lnSpc>
              <a:spcBef>
                <a:spcPts val="100"/>
              </a:spcBef>
            </a:pPr>
            <a:r>
              <a:rPr sz="2400" b="1" kern="0" dirty="0">
                <a:solidFill>
                  <a:schemeClr val="tx2">
                    <a:lumMod val="60000"/>
                    <a:lumOff val="40000"/>
                  </a:schemeClr>
                </a:solidFill>
                <a:latin typeface="Times New Roman" panose="02020603050405020304" pitchFamily="18" charset="0"/>
                <a:cs typeface="Times New Roman" panose="02020603050405020304" pitchFamily="18" charset="0"/>
              </a:rPr>
              <a:t>2.3. Tăng cường công khai thông tin, tham vấn, phát  huy vai trò của cộng đồng dân cư trong các hoạt động  BVMT</a:t>
            </a:r>
            <a:endParaRPr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12700" marR="5080" indent="505459" algn="just">
              <a:lnSpc>
                <a:spcPct val="100000"/>
              </a:lnSpc>
              <a:spcBef>
                <a:spcPts val="45"/>
              </a:spcBef>
            </a:pP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Vấn đề công khai thông tin đã được quy định xuyên suốt,  thống nhất trong Luật BVMT năm 2020 theo các nội dung cụ  thể về BVMT trong các Chương của Luật, cùng với</a:t>
            </a:r>
            <a:r>
              <a:rPr sz="2400" kern="0" dirty="0">
                <a:solidFill>
                  <a:schemeClr val="tx2">
                    <a:lumMod val="60000"/>
                    <a:lumOff val="40000"/>
                  </a:schemeClr>
                </a:solidFill>
                <a:uFill>
                  <a:solidFill>
                    <a:srgbClr val="99C93B"/>
                  </a:solidFill>
                </a:uFill>
                <a:latin typeface="Times New Roman" panose="02020603050405020304" pitchFamily="18" charset="0"/>
                <a:cs typeface="Times New Roman" panose="02020603050405020304" pitchFamily="18" charset="0"/>
              </a:rPr>
              <a:t> một khoản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a:solidFill>
                  <a:schemeClr val="tx2">
                    <a:lumMod val="60000"/>
                    <a:lumOff val="40000"/>
                  </a:schemeClr>
                </a:solidFill>
                <a:uFill>
                  <a:solidFill>
                    <a:srgbClr val="99C93B"/>
                  </a:solidFill>
                </a:uFill>
                <a:latin typeface="Times New Roman" panose="02020603050405020304" pitchFamily="18" charset="0"/>
                <a:cs typeface="Times New Roman" panose="02020603050405020304" pitchFamily="18" charset="0"/>
              </a:rPr>
              <a:t>riêng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quy định việc cung cấp, công khai thông tin về môi  trường. </a:t>
            </a:r>
            <a:endParaRPr lang="en-US"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12700" marR="5080" indent="505459" algn="just">
              <a:lnSpc>
                <a:spcPct val="100000"/>
              </a:lnSpc>
              <a:spcBef>
                <a:spcPts val="45"/>
              </a:spcBef>
            </a:pP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Đối</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với việc thẩm định, phê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duyệt</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B</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áo</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cáo</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ĐTM, các vấn  đề về tham vấn ý kiến đối với dự án, công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khai</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B</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áo</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2400" kern="0" dirty="0" err="1">
                <a:solidFill>
                  <a:schemeClr val="tx2">
                    <a:lumMod val="60000"/>
                    <a:lumOff val="40000"/>
                  </a:schemeClr>
                </a:solidFill>
                <a:latin typeface="Times New Roman" panose="02020603050405020304" pitchFamily="18" charset="0"/>
                <a:cs typeface="Times New Roman" panose="02020603050405020304" pitchFamily="18" charset="0"/>
              </a:rPr>
              <a:t>cáo</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ĐTM cũng  được quy định cụ thể tại các Điều 36, 37, 38 Luật, nhằm đảm  bảo nguyên tắc BVMT theo quy định tại Điều 4 Luật BVMT.  </a:t>
            </a:r>
            <a:endParaRPr lang="en-US"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12700" marR="5080" indent="505459" algn="just">
              <a:lnSpc>
                <a:spcPct val="100000"/>
              </a:lnSpc>
              <a:spcBef>
                <a:spcPts val="45"/>
              </a:spcBef>
            </a:pP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Luật</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cũng đã quy định trách nhiệm của chủ dự án trong việc  tham vấn ý kiến các bên có liên quan.</a:t>
            </a:r>
          </a:p>
        </p:txBody>
      </p:sp>
      <p:sp>
        <p:nvSpPr>
          <p:cNvPr id="8" name="object 4">
            <a:extLst>
              <a:ext uri="{FF2B5EF4-FFF2-40B4-BE49-F238E27FC236}">
                <a16:creationId xmlns:a16="http://schemas.microsoft.com/office/drawing/2014/main" id="{23EE2488-4B82-3295-6BF6-68014DBB9E0C}"/>
              </a:ext>
            </a:extLst>
          </p:cNvPr>
          <p:cNvSpPr txBox="1">
            <a:spLocks noGrp="1"/>
          </p:cNvSpPr>
          <p:nvPr>
            <p:ph type="title"/>
          </p:nvPr>
        </p:nvSpPr>
        <p:spPr>
          <a:xfrm>
            <a:off x="0" y="228600"/>
            <a:ext cx="9524999" cy="452120"/>
          </a:xfrm>
          <a:prstGeom prst="rect">
            <a:avLst/>
          </a:prstGeom>
          <a:solidFill>
            <a:schemeClr val="accent6">
              <a:lumMod val="40000"/>
              <a:lumOff val="60000"/>
            </a:schemeClr>
          </a:solidFill>
        </p:spPr>
        <p:txBody>
          <a:bodyPr vert="horz" wrap="square" lIns="0" tIns="12065" rIns="0" bIns="0" rtlCol="0">
            <a:spAutoFit/>
          </a:bodyPr>
          <a:lstStyle/>
          <a:p>
            <a:pPr marL="12700" algn="ctr">
              <a:lnSpc>
                <a:spcPct val="100000"/>
              </a:lnSpc>
              <a:spcBef>
                <a:spcPts val="95"/>
              </a:spcBef>
            </a:pPr>
            <a:r>
              <a:rPr spc="-5" dirty="0"/>
              <a:t>2. </a:t>
            </a:r>
            <a:r>
              <a:rPr spc="-10" dirty="0"/>
              <a:t>NHỮNG </a:t>
            </a:r>
            <a:r>
              <a:rPr spc="-5" dirty="0"/>
              <a:t>ĐIỂM MỚI </a:t>
            </a:r>
            <a:r>
              <a:rPr spc="-10" dirty="0"/>
              <a:t>CỦA LUẬT </a:t>
            </a:r>
            <a:r>
              <a:rPr spc="-5" dirty="0"/>
              <a:t>BVMT</a:t>
            </a:r>
            <a:r>
              <a:rPr spc="-195" dirty="0"/>
              <a:t> </a:t>
            </a:r>
            <a:r>
              <a:rPr spc="-5" dirty="0"/>
              <a:t>2020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3" name="object 3"/>
          <p:cNvSpPr txBox="1"/>
          <p:nvPr/>
        </p:nvSpPr>
        <p:spPr>
          <a:xfrm>
            <a:off x="448946" y="830853"/>
            <a:ext cx="4347984" cy="4826962"/>
          </a:xfrm>
          <a:prstGeom prst="rect">
            <a:avLst/>
          </a:prstGeom>
        </p:spPr>
        <p:txBody>
          <a:bodyPr vert="horz" wrap="square" lIns="0" tIns="12700" rIns="0" bIns="0" rtlCol="0">
            <a:spAutoFit/>
          </a:bodyPr>
          <a:lstStyle/>
          <a:p>
            <a:pPr marL="12700" algn="just">
              <a:lnSpc>
                <a:spcPct val="100000"/>
              </a:lnSpc>
              <a:spcBef>
                <a:spcPts val="100"/>
              </a:spcBef>
            </a:pPr>
            <a:r>
              <a:rPr sz="2400" b="1" kern="0" dirty="0">
                <a:latin typeface="Times New Roman" panose="02020603050405020304" pitchFamily="18" charset="0"/>
                <a:cs typeface="Times New Roman" panose="02020603050405020304" pitchFamily="18" charset="0"/>
              </a:rPr>
              <a:t>2.4. Giấy phép </a:t>
            </a:r>
            <a:r>
              <a:rPr sz="2400" b="1" kern="0" dirty="0" err="1">
                <a:latin typeface="Times New Roman" panose="02020603050405020304" pitchFamily="18" charset="0"/>
                <a:cs typeface="Times New Roman" panose="02020603050405020304" pitchFamily="18" charset="0"/>
              </a:rPr>
              <a:t>Môi</a:t>
            </a:r>
            <a:r>
              <a:rPr sz="2400" b="1" kern="0" dirty="0">
                <a:latin typeface="Times New Roman" panose="02020603050405020304" pitchFamily="18" charset="0"/>
                <a:cs typeface="Times New Roman" panose="02020603050405020304" pitchFamily="18" charset="0"/>
              </a:rPr>
              <a:t> </a:t>
            </a:r>
            <a:r>
              <a:rPr sz="2400" b="1" kern="0" dirty="0" err="1">
                <a:latin typeface="Times New Roman" panose="02020603050405020304" pitchFamily="18" charset="0"/>
                <a:cs typeface="Times New Roman" panose="02020603050405020304" pitchFamily="18" charset="0"/>
              </a:rPr>
              <a:t>trường</a:t>
            </a:r>
            <a:endParaRPr lang="en-US" sz="2400" b="1" kern="0" dirty="0">
              <a:latin typeface="Times New Roman" panose="02020603050405020304" pitchFamily="18" charset="0"/>
              <a:cs typeface="Times New Roman" panose="02020603050405020304" pitchFamily="18" charset="0"/>
            </a:endParaRPr>
          </a:p>
          <a:p>
            <a:pPr marL="12700" indent="452438" algn="just">
              <a:lnSpc>
                <a:spcPct val="100000"/>
              </a:lnSpc>
              <a:spcBef>
                <a:spcPts val="100"/>
              </a:spcBef>
            </a:pPr>
            <a:r>
              <a:rPr sz="2400" kern="0" dirty="0" err="1">
                <a:latin typeface="Times New Roman" panose="02020603050405020304" pitchFamily="18" charset="0"/>
                <a:cs typeface="Times New Roman" panose="02020603050405020304" pitchFamily="18" charset="0"/>
              </a:rPr>
              <a:t>Luật</a:t>
            </a:r>
            <a:r>
              <a:rPr sz="2400" kern="0" dirty="0">
                <a:latin typeface="Times New Roman" panose="02020603050405020304" pitchFamily="18" charset="0"/>
                <a:cs typeface="Times New Roman" panose="02020603050405020304" pitchFamily="18" charset="0"/>
              </a:rPr>
              <a:t> BVMT năm 2020 ban</a:t>
            </a:r>
            <a:r>
              <a:rPr lang="en-US" sz="2400" kern="0" dirty="0">
                <a:latin typeface="Times New Roman" panose="02020603050405020304" pitchFamily="18" charset="0"/>
                <a:cs typeface="Times New Roman" panose="02020603050405020304" pitchFamily="18" charset="0"/>
              </a:rPr>
              <a:t> </a:t>
            </a:r>
            <a:r>
              <a:rPr sz="2400" kern="0" dirty="0" err="1">
                <a:latin typeface="Times New Roman" panose="02020603050405020304" pitchFamily="18" charset="0"/>
                <a:cs typeface="Times New Roman" panose="02020603050405020304" pitchFamily="18" charset="0"/>
              </a:rPr>
              <a:t>hành</a:t>
            </a:r>
            <a:r>
              <a:rPr sz="2400" kern="0" dirty="0">
                <a:latin typeface="Times New Roman" panose="02020603050405020304" pitchFamily="18" charset="0"/>
                <a:cs typeface="Times New Roman" panose="02020603050405020304" pitchFamily="18" charset="0"/>
              </a:rPr>
              <a:t> một</a:t>
            </a:r>
            <a:r>
              <a:rPr sz="2400" kern="0" dirty="0">
                <a:uFill>
                  <a:solidFill>
                    <a:srgbClr val="000000"/>
                  </a:solidFill>
                </a:uFill>
                <a:latin typeface="Times New Roman" panose="02020603050405020304" pitchFamily="18" charset="0"/>
                <a:cs typeface="Times New Roman" panose="02020603050405020304" pitchFamily="18" charset="0"/>
              </a:rPr>
              <a:t> Mục riêng (Mục 4,</a:t>
            </a:r>
            <a:r>
              <a:rPr lang="en-US" sz="2400" kern="0" dirty="0">
                <a:uFill>
                  <a:solidFill>
                    <a:srgbClr val="000000"/>
                  </a:solidFill>
                </a:uFill>
                <a:latin typeface="Times New Roman" panose="02020603050405020304" pitchFamily="18" charset="0"/>
                <a:cs typeface="Times New Roman" panose="02020603050405020304" pitchFamily="18" charset="0"/>
              </a:rPr>
              <a:t> </a:t>
            </a:r>
            <a:r>
              <a:rPr sz="2400" kern="0" dirty="0">
                <a:uFill>
                  <a:solidFill>
                    <a:srgbClr val="000000"/>
                  </a:solidFill>
                </a:uFill>
                <a:latin typeface="Times New Roman" panose="02020603050405020304" pitchFamily="18" charset="0"/>
                <a:cs typeface="Times New Roman" panose="02020603050405020304" pitchFamily="18" charset="0"/>
              </a:rPr>
              <a:t> chương IV) để quy định về GPMT (từ Điều 39 đến  Điều 49). </a:t>
            </a:r>
            <a:r>
              <a:rPr sz="2400" kern="0" dirty="0">
                <a:latin typeface="Times New Roman" panose="02020603050405020304" pitchFamily="18" charset="0"/>
                <a:cs typeface="Times New Roman" panose="02020603050405020304" pitchFamily="18" charset="0"/>
              </a:rPr>
              <a:t> Theo đó, có 03 nhóm (nhóm I, II và III) quy định thuộc đối  tượng phải có GPMT. </a:t>
            </a:r>
            <a:endParaRPr lang="en-US" sz="2400" kern="0" dirty="0">
              <a:latin typeface="Times New Roman" panose="02020603050405020304" pitchFamily="18" charset="0"/>
              <a:cs typeface="Times New Roman" panose="02020603050405020304" pitchFamily="18" charset="0"/>
            </a:endParaRPr>
          </a:p>
          <a:p>
            <a:pPr marL="12700" marR="5080" indent="452438" algn="just">
              <a:lnSpc>
                <a:spcPct val="100000"/>
              </a:lnSpc>
            </a:pPr>
            <a:r>
              <a:rPr sz="2400" kern="0" dirty="0" err="1">
                <a:latin typeface="Times New Roman" panose="02020603050405020304" pitchFamily="18" charset="0"/>
                <a:cs typeface="Times New Roman" panose="02020603050405020304" pitchFamily="18" charset="0"/>
              </a:rPr>
              <a:t>Luật</a:t>
            </a:r>
            <a:r>
              <a:rPr sz="2400" kern="0" dirty="0">
                <a:latin typeface="Times New Roman" panose="02020603050405020304" pitchFamily="18" charset="0"/>
                <a:cs typeface="Times New Roman" panose="02020603050405020304" pitchFamily="18" charset="0"/>
              </a:rPr>
              <a:t> cũng quy định kể từ ngày  GPMT có hiệu lực, quyết định phê duyệt kết quả thẩm </a:t>
            </a:r>
            <a:r>
              <a:rPr sz="2400" kern="0" dirty="0" err="1">
                <a:latin typeface="Times New Roman" panose="02020603050405020304" pitchFamily="18" charset="0"/>
                <a:cs typeface="Times New Roman" panose="02020603050405020304" pitchFamily="18" charset="0"/>
              </a:rPr>
              <a:t>định</a:t>
            </a:r>
            <a:r>
              <a:rPr sz="2400" kern="0" dirty="0">
                <a:latin typeface="Times New Roman" panose="02020603050405020304" pitchFamily="18" charset="0"/>
                <a:cs typeface="Times New Roman" panose="02020603050405020304" pitchFamily="18" charset="0"/>
              </a:rPr>
              <a:t>  </a:t>
            </a:r>
            <a:r>
              <a:rPr lang="en-US" sz="2400" kern="0" dirty="0" err="1">
                <a:latin typeface="Times New Roman" panose="02020603050405020304" pitchFamily="18" charset="0"/>
                <a:cs typeface="Times New Roman" panose="02020603050405020304" pitchFamily="18" charset="0"/>
              </a:rPr>
              <a:t>báo</a:t>
            </a:r>
            <a:r>
              <a:rPr lang="en-US" sz="2400" kern="0" dirty="0">
                <a:latin typeface="Times New Roman" panose="02020603050405020304" pitchFamily="18" charset="0"/>
                <a:cs typeface="Times New Roman" panose="02020603050405020304" pitchFamily="18" charset="0"/>
              </a:rPr>
              <a:t> </a:t>
            </a:r>
            <a:r>
              <a:rPr lang="en-US" sz="2400" kern="0" dirty="0" err="1">
                <a:latin typeface="Times New Roman" panose="02020603050405020304" pitchFamily="18" charset="0"/>
                <a:cs typeface="Times New Roman" panose="02020603050405020304" pitchFamily="18" charset="0"/>
              </a:rPr>
              <a:t>cáo</a:t>
            </a:r>
            <a:r>
              <a:rPr sz="2400" kern="0" dirty="0">
                <a:latin typeface="Times New Roman" panose="02020603050405020304" pitchFamily="18" charset="0"/>
                <a:cs typeface="Times New Roman" panose="02020603050405020304" pitchFamily="18" charset="0"/>
              </a:rPr>
              <a:t> ĐTM, GPMT thành phần hết hiệu lực (khoản 6, Điều 42).</a:t>
            </a:r>
          </a:p>
        </p:txBody>
      </p:sp>
      <p:sp>
        <p:nvSpPr>
          <p:cNvPr id="8" name="object 4">
            <a:extLst>
              <a:ext uri="{FF2B5EF4-FFF2-40B4-BE49-F238E27FC236}">
                <a16:creationId xmlns:a16="http://schemas.microsoft.com/office/drawing/2014/main" id="{E3D73F96-453E-9709-A698-4A0E316DDC53}"/>
              </a:ext>
            </a:extLst>
          </p:cNvPr>
          <p:cNvSpPr txBox="1">
            <a:spLocks noGrp="1"/>
          </p:cNvSpPr>
          <p:nvPr>
            <p:ph type="title"/>
          </p:nvPr>
        </p:nvSpPr>
        <p:spPr>
          <a:xfrm>
            <a:off x="0" y="228600"/>
            <a:ext cx="9524999" cy="452120"/>
          </a:xfrm>
          <a:prstGeom prst="rect">
            <a:avLst/>
          </a:prstGeom>
          <a:solidFill>
            <a:schemeClr val="accent6">
              <a:lumMod val="40000"/>
              <a:lumOff val="60000"/>
            </a:schemeClr>
          </a:solidFill>
        </p:spPr>
        <p:txBody>
          <a:bodyPr vert="horz" wrap="square" lIns="0" tIns="12065" rIns="0" bIns="0" rtlCol="0">
            <a:spAutoFit/>
          </a:bodyPr>
          <a:lstStyle/>
          <a:p>
            <a:pPr marL="12700" algn="ctr">
              <a:lnSpc>
                <a:spcPct val="100000"/>
              </a:lnSpc>
              <a:spcBef>
                <a:spcPts val="95"/>
              </a:spcBef>
            </a:pPr>
            <a:r>
              <a:rPr spc="-5" dirty="0"/>
              <a:t>2. </a:t>
            </a:r>
            <a:r>
              <a:rPr spc="-10" dirty="0"/>
              <a:t>NHỮNG </a:t>
            </a:r>
            <a:r>
              <a:rPr spc="-5" dirty="0"/>
              <a:t>ĐIỂM MỚI </a:t>
            </a:r>
            <a:r>
              <a:rPr spc="-10" dirty="0"/>
              <a:t>CỦA LUẬT </a:t>
            </a:r>
            <a:r>
              <a:rPr spc="-5" dirty="0"/>
              <a:t>BVMT</a:t>
            </a:r>
            <a:r>
              <a:rPr spc="-195" dirty="0"/>
              <a:t> </a:t>
            </a:r>
            <a:r>
              <a:rPr spc="-5" dirty="0"/>
              <a:t>2020</a:t>
            </a:r>
          </a:p>
        </p:txBody>
      </p:sp>
      <p:pic>
        <p:nvPicPr>
          <p:cNvPr id="3074" name="Picture 2" descr="Giấy phép môi trường thành phần bao gồm những loại giấy phép nào? Chuẩn bị  hồ">
            <a:extLst>
              <a:ext uri="{FF2B5EF4-FFF2-40B4-BE49-F238E27FC236}">
                <a16:creationId xmlns:a16="http://schemas.microsoft.com/office/drawing/2014/main" id="{8B866153-2237-A8F6-FAA7-64F53876C8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1593" y="840718"/>
            <a:ext cx="4526957" cy="30124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ập báo cáo đánh giá tác động môi trường - Công ty Môi trường CCEP">
            <a:extLst>
              <a:ext uri="{FF2B5EF4-FFF2-40B4-BE49-F238E27FC236}">
                <a16:creationId xmlns:a16="http://schemas.microsoft.com/office/drawing/2014/main" id="{8EDA33FA-57CB-C610-5BDB-515A0DD6CD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107" y="3853202"/>
            <a:ext cx="4088607" cy="284226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8D1E99B-D33D-2877-8282-34D82282328E}"/>
              </a:ext>
            </a:extLst>
          </p:cNvPr>
          <p:cNvSpPr txBox="1"/>
          <p:nvPr/>
        </p:nvSpPr>
        <p:spPr>
          <a:xfrm>
            <a:off x="8396514" y="5413829"/>
            <a:ext cx="838200" cy="923330"/>
          </a:xfrm>
          <a:prstGeom prst="rect">
            <a:avLst/>
          </a:prstGeom>
          <a:noFill/>
        </p:spPr>
        <p:txBody>
          <a:bodyPr wrap="square" rtlCol="0">
            <a:spAutoFit/>
          </a:bodyPr>
          <a:lstStyle/>
          <a:p>
            <a:pPr algn="ctr"/>
            <a:r>
              <a:rPr lang="en-US" dirty="0">
                <a:solidFill>
                  <a:schemeClr val="tx2">
                    <a:lumMod val="60000"/>
                    <a:lumOff val="40000"/>
                  </a:schemeClr>
                </a:solidFill>
                <a:latin typeface="Times New Roman" panose="02020603050405020304" pitchFamily="18" charset="0"/>
                <a:cs typeface="Times New Roman" panose="02020603050405020304" pitchFamily="18" charset="0"/>
              </a:rPr>
              <a:t>HẾT HIỆU LỰC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3" name="object 3"/>
          <p:cNvSpPr txBox="1"/>
          <p:nvPr/>
        </p:nvSpPr>
        <p:spPr>
          <a:xfrm>
            <a:off x="419916" y="1206596"/>
            <a:ext cx="8354059" cy="4814138"/>
          </a:xfrm>
          <a:prstGeom prst="rect">
            <a:avLst/>
          </a:prstGeom>
        </p:spPr>
        <p:txBody>
          <a:bodyPr vert="horz" wrap="square" lIns="0" tIns="12700" rIns="0" bIns="0" rtlCol="0">
            <a:spAutoFit/>
          </a:bodyPr>
          <a:lstStyle/>
          <a:p>
            <a:pPr marL="106680" algn="just">
              <a:lnSpc>
                <a:spcPct val="100000"/>
              </a:lnSpc>
              <a:spcBef>
                <a:spcPts val="100"/>
              </a:spcBef>
            </a:pPr>
            <a:r>
              <a:rPr sz="2400" b="1" kern="0" dirty="0">
                <a:solidFill>
                  <a:schemeClr val="tx2">
                    <a:lumMod val="60000"/>
                    <a:lumOff val="40000"/>
                  </a:schemeClr>
                </a:solidFill>
                <a:latin typeface="Times New Roman" panose="02020603050405020304" pitchFamily="18" charset="0"/>
                <a:cs typeface="Times New Roman" panose="02020603050405020304" pitchFamily="18" charset="0"/>
              </a:rPr>
              <a:t>2.5. Quản lý chất thải rắn sinh hoạt</a:t>
            </a:r>
            <a:endParaRPr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12700" marR="5080" indent="631825" algn="just">
              <a:lnSpc>
                <a:spcPct val="100000"/>
              </a:lnSpc>
              <a:spcBef>
                <a:spcPts val="45"/>
              </a:spcBef>
            </a:pP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 Luật đẩy mạnh phân loại rác thải tại nguồn</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nhằm khắc  phục tình trạng chôn lấp rác thải ở Việt Nam hiện nay còn  cao chủ yếu do rác thải chưa được phân loại dẫn đến khó  khăn trong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xử</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lý</a:t>
            </a:r>
            <a:r>
              <a:rPr lang="en-US" sz="2400" kern="0" dirty="0">
                <a:solidFill>
                  <a:schemeClr val="tx2">
                    <a:lumMod val="60000"/>
                    <a:lumOff val="40000"/>
                  </a:schemeClr>
                </a:solidFill>
                <a:latin typeface="Times New Roman" panose="02020603050405020304" pitchFamily="18" charset="0"/>
                <a:cs typeface="Times New Roman" panose="02020603050405020304" pitchFamily="18" charset="0"/>
              </a:rPr>
              <a:t>.</a:t>
            </a:r>
          </a:p>
          <a:p>
            <a:pPr marL="12700" marR="5080" indent="631825" algn="just">
              <a:lnSpc>
                <a:spcPct val="100000"/>
              </a:lnSpc>
              <a:spcBef>
                <a:spcPts val="45"/>
              </a:spcBef>
            </a:pP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Luật</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BVMT 2020 đã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quy định việc thu phí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rác thải dựa trên khối lượng hoặc thể tích thay cho việc tính </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a:solidFill>
                  <a:schemeClr val="tx2">
                    <a:lumMod val="60000"/>
                    <a:lumOff val="40000"/>
                  </a:schemeClr>
                </a:solidFill>
                <a:uFill>
                  <a:solidFill>
                    <a:srgbClr val="000000"/>
                  </a:solidFill>
                </a:uFill>
                <a:latin typeface="Times New Roman" panose="02020603050405020304" pitchFamily="18" charset="0"/>
                <a:cs typeface="Times New Roman" panose="02020603050405020304" pitchFamily="18" charset="0"/>
              </a:rPr>
              <a:t>bình quân theo hộ gia đình hoặc đầu  người</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en-US" sz="2400" kern="0" dirty="0">
              <a:solidFill>
                <a:schemeClr val="tx2">
                  <a:lumMod val="60000"/>
                  <a:lumOff val="40000"/>
                </a:schemeClr>
              </a:solidFill>
              <a:latin typeface="Times New Roman" panose="02020603050405020304" pitchFamily="18" charset="0"/>
              <a:cs typeface="Times New Roman" panose="02020603050405020304" pitchFamily="18" charset="0"/>
            </a:endParaRPr>
          </a:p>
          <a:p>
            <a:pPr marL="12700" marR="5080" indent="631825" algn="just">
              <a:lnSpc>
                <a:spcPct val="100000"/>
              </a:lnSpc>
              <a:spcBef>
                <a:spcPts val="45"/>
              </a:spcBef>
            </a:pP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Cơ</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chế thu phí  này sẽ góp phần thúc đẩy người dân phân loại, giảm thiểu  rác thải phát sinh tại nguồn do nếu không thực hiện việc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này</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a:t>
            </a:r>
            <a:r>
              <a:rPr sz="2400" kern="0" dirty="0" err="1">
                <a:solidFill>
                  <a:schemeClr val="tx2">
                    <a:lumMod val="60000"/>
                    <a:lumOff val="40000"/>
                  </a:schemeClr>
                </a:solidFill>
                <a:latin typeface="Times New Roman" panose="02020603050405020304" pitchFamily="18" charset="0"/>
                <a:cs typeface="Times New Roman" panose="02020603050405020304" pitchFamily="18" charset="0"/>
              </a:rPr>
              <a:t>thì</a:t>
            </a:r>
            <a:r>
              <a:rPr sz="2400" kern="0" dirty="0">
                <a:solidFill>
                  <a:schemeClr val="tx2">
                    <a:lumMod val="60000"/>
                    <a:lumOff val="40000"/>
                  </a:schemeClr>
                </a:solidFill>
                <a:latin typeface="Times New Roman" panose="02020603050405020304" pitchFamily="18" charset="0"/>
                <a:cs typeface="Times New Roman" panose="02020603050405020304" pitchFamily="18" charset="0"/>
              </a:rPr>
              <a:t> chi phí xử lý rác thải phải nộp sẽ cao, thông qua quy định  rác thải sinh hoạt phải được phân làm 03 loại: chất thải rắn  có khả năng tái sử dụng, tái chế; chất thải thực phẩm; chất  thải rắn sinh hoạt khác.</a:t>
            </a:r>
          </a:p>
        </p:txBody>
      </p:sp>
      <p:sp>
        <p:nvSpPr>
          <p:cNvPr id="8" name="object 4">
            <a:extLst>
              <a:ext uri="{FF2B5EF4-FFF2-40B4-BE49-F238E27FC236}">
                <a16:creationId xmlns:a16="http://schemas.microsoft.com/office/drawing/2014/main" id="{70F5602E-43EC-F0E6-822F-6D0219F35069}"/>
              </a:ext>
            </a:extLst>
          </p:cNvPr>
          <p:cNvSpPr txBox="1">
            <a:spLocks noGrp="1"/>
          </p:cNvSpPr>
          <p:nvPr>
            <p:ph type="title"/>
          </p:nvPr>
        </p:nvSpPr>
        <p:spPr>
          <a:xfrm>
            <a:off x="0" y="228600"/>
            <a:ext cx="9524999" cy="452120"/>
          </a:xfrm>
          <a:prstGeom prst="rect">
            <a:avLst/>
          </a:prstGeom>
          <a:solidFill>
            <a:schemeClr val="accent6">
              <a:lumMod val="40000"/>
              <a:lumOff val="60000"/>
            </a:schemeClr>
          </a:solidFill>
        </p:spPr>
        <p:txBody>
          <a:bodyPr vert="horz" wrap="square" lIns="0" tIns="12065" rIns="0" bIns="0" rtlCol="0">
            <a:spAutoFit/>
          </a:bodyPr>
          <a:lstStyle/>
          <a:p>
            <a:pPr marL="12700" algn="ctr">
              <a:lnSpc>
                <a:spcPct val="100000"/>
              </a:lnSpc>
              <a:spcBef>
                <a:spcPts val="95"/>
              </a:spcBef>
            </a:pPr>
            <a:r>
              <a:rPr spc="-5" dirty="0"/>
              <a:t>2. </a:t>
            </a:r>
            <a:r>
              <a:rPr spc="-10" dirty="0"/>
              <a:t>NHỮNG </a:t>
            </a:r>
            <a:r>
              <a:rPr spc="-5" dirty="0"/>
              <a:t>ĐIỂM MỚI </a:t>
            </a:r>
            <a:r>
              <a:rPr spc="-10" dirty="0"/>
              <a:t>CỦA LUẬT </a:t>
            </a:r>
            <a:r>
              <a:rPr spc="-5" dirty="0"/>
              <a:t>BVMT</a:t>
            </a:r>
            <a:r>
              <a:rPr spc="-195" dirty="0"/>
              <a:t> </a:t>
            </a:r>
            <a:r>
              <a:rPr spc="-5" dirty="0"/>
              <a:t>2020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sp>
        <p:nvSpPr>
          <p:cNvPr id="3" name="object 3"/>
          <p:cNvSpPr txBox="1">
            <a:spLocks noGrp="1"/>
          </p:cNvSpPr>
          <p:nvPr>
            <p:ph type="title"/>
          </p:nvPr>
        </p:nvSpPr>
        <p:spPr>
          <a:xfrm>
            <a:off x="224472" y="163289"/>
            <a:ext cx="9057640" cy="875240"/>
          </a:xfrm>
          <a:prstGeom prst="rect">
            <a:avLst/>
          </a:prstGeom>
        </p:spPr>
        <p:txBody>
          <a:bodyPr vert="horz" wrap="square" lIns="0" tIns="13335" rIns="0" bIns="0" rtlCol="0">
            <a:spAutoFit/>
          </a:bodyPr>
          <a:lstStyle/>
          <a:p>
            <a:pPr marL="12700" marR="5080" indent="1905" algn="ctr">
              <a:lnSpc>
                <a:spcPct val="100000"/>
              </a:lnSpc>
              <a:spcBef>
                <a:spcPts val="105"/>
              </a:spcBef>
            </a:pPr>
            <a:r>
              <a:rPr spc="-5" dirty="0">
                <a:solidFill>
                  <a:srgbClr val="90C225"/>
                </a:solidFill>
                <a:latin typeface="Times New Roman" panose="02020603050405020304" pitchFamily="18" charset="0"/>
                <a:cs typeface="Times New Roman" panose="02020603050405020304" pitchFamily="18" charset="0"/>
              </a:rPr>
              <a:t>Những </a:t>
            </a:r>
            <a:r>
              <a:rPr dirty="0">
                <a:solidFill>
                  <a:srgbClr val="90C225"/>
                </a:solidFill>
                <a:latin typeface="Times New Roman" panose="02020603050405020304" pitchFamily="18" charset="0"/>
                <a:cs typeface="Times New Roman" panose="02020603050405020304" pitchFamily="18" charset="0"/>
              </a:rPr>
              <a:t>điểm </a:t>
            </a:r>
            <a:r>
              <a:rPr spc="-5" dirty="0">
                <a:solidFill>
                  <a:srgbClr val="90C225"/>
                </a:solidFill>
                <a:latin typeface="Times New Roman" panose="02020603050405020304" pitchFamily="18" charset="0"/>
                <a:cs typeface="Times New Roman" panose="02020603050405020304" pitchFamily="18" charset="0"/>
              </a:rPr>
              <a:t>khác </a:t>
            </a:r>
            <a:r>
              <a:rPr dirty="0">
                <a:solidFill>
                  <a:srgbClr val="90C225"/>
                </a:solidFill>
                <a:latin typeface="Times New Roman" panose="02020603050405020304" pitchFamily="18" charset="0"/>
                <a:cs typeface="Times New Roman" panose="02020603050405020304" pitchFamily="18" charset="0"/>
              </a:rPr>
              <a:t>của Luật </a:t>
            </a:r>
            <a:r>
              <a:rPr spc="-5" dirty="0">
                <a:solidFill>
                  <a:srgbClr val="90C225"/>
                </a:solidFill>
                <a:latin typeface="Times New Roman" panose="02020603050405020304" pitchFamily="18" charset="0"/>
                <a:cs typeface="Times New Roman" panose="02020603050405020304" pitchFamily="18" charset="0"/>
              </a:rPr>
              <a:t>bảo </a:t>
            </a:r>
            <a:r>
              <a:rPr dirty="0">
                <a:solidFill>
                  <a:srgbClr val="90C225"/>
                </a:solidFill>
                <a:latin typeface="Times New Roman" panose="02020603050405020304" pitchFamily="18" charset="0"/>
                <a:cs typeface="Times New Roman" panose="02020603050405020304" pitchFamily="18" charset="0"/>
              </a:rPr>
              <a:t>vệ </a:t>
            </a:r>
            <a:r>
              <a:rPr spc="-5" dirty="0">
                <a:solidFill>
                  <a:srgbClr val="90C225"/>
                </a:solidFill>
                <a:latin typeface="Times New Roman" panose="02020603050405020304" pitchFamily="18" charset="0"/>
                <a:cs typeface="Times New Roman" panose="02020603050405020304" pitchFamily="18" charset="0"/>
              </a:rPr>
              <a:t>môi  </a:t>
            </a:r>
            <a:r>
              <a:rPr dirty="0">
                <a:solidFill>
                  <a:srgbClr val="90C225"/>
                </a:solidFill>
                <a:latin typeface="Times New Roman" panose="02020603050405020304" pitchFamily="18" charset="0"/>
                <a:cs typeface="Times New Roman" panose="02020603050405020304" pitchFamily="18" charset="0"/>
              </a:rPr>
              <a:t>trường </a:t>
            </a:r>
            <a:r>
              <a:rPr spc="-5" dirty="0">
                <a:solidFill>
                  <a:srgbClr val="90C225"/>
                </a:solidFill>
                <a:latin typeface="Times New Roman" panose="02020603050405020304" pitchFamily="18" charset="0"/>
                <a:cs typeface="Times New Roman" panose="02020603050405020304" pitchFamily="18" charset="0"/>
              </a:rPr>
              <a:t>năm 2020 </a:t>
            </a:r>
            <a:r>
              <a:rPr dirty="0">
                <a:solidFill>
                  <a:srgbClr val="90C225"/>
                </a:solidFill>
                <a:latin typeface="Times New Roman" panose="02020603050405020304" pitchFamily="18" charset="0"/>
                <a:cs typeface="Times New Roman" panose="02020603050405020304" pitchFamily="18" charset="0"/>
              </a:rPr>
              <a:t>so với Luật </a:t>
            </a:r>
            <a:r>
              <a:rPr spc="-5" dirty="0">
                <a:solidFill>
                  <a:srgbClr val="90C225"/>
                </a:solidFill>
                <a:latin typeface="Times New Roman" panose="02020603050405020304" pitchFamily="18" charset="0"/>
                <a:cs typeface="Times New Roman" panose="02020603050405020304" pitchFamily="18" charset="0"/>
              </a:rPr>
              <a:t>bảo </a:t>
            </a:r>
            <a:r>
              <a:rPr dirty="0">
                <a:solidFill>
                  <a:srgbClr val="90C225"/>
                </a:solidFill>
                <a:latin typeface="Times New Roman" panose="02020603050405020304" pitchFamily="18" charset="0"/>
                <a:cs typeface="Times New Roman" panose="02020603050405020304" pitchFamily="18" charset="0"/>
              </a:rPr>
              <a:t>vệ </a:t>
            </a:r>
            <a:r>
              <a:rPr spc="-5" dirty="0">
                <a:solidFill>
                  <a:srgbClr val="90C225"/>
                </a:solidFill>
                <a:latin typeface="Times New Roman" panose="02020603050405020304" pitchFamily="18" charset="0"/>
                <a:cs typeface="Times New Roman" panose="02020603050405020304" pitchFamily="18" charset="0"/>
              </a:rPr>
              <a:t>môi  </a:t>
            </a:r>
            <a:r>
              <a:rPr dirty="0">
                <a:solidFill>
                  <a:srgbClr val="90C225"/>
                </a:solidFill>
                <a:latin typeface="Times New Roman" panose="02020603050405020304" pitchFamily="18" charset="0"/>
                <a:cs typeface="Times New Roman" panose="02020603050405020304" pitchFamily="18" charset="0"/>
              </a:rPr>
              <a:t>trường </a:t>
            </a:r>
            <a:r>
              <a:rPr spc="-5" dirty="0">
                <a:solidFill>
                  <a:srgbClr val="90C225"/>
                </a:solidFill>
                <a:latin typeface="Times New Roman" panose="02020603050405020304" pitchFamily="18" charset="0"/>
                <a:cs typeface="Times New Roman" panose="02020603050405020304" pitchFamily="18" charset="0"/>
              </a:rPr>
              <a:t>năm</a:t>
            </a:r>
            <a:r>
              <a:rPr spc="-50" dirty="0">
                <a:solidFill>
                  <a:srgbClr val="90C225"/>
                </a:solidFill>
                <a:latin typeface="Times New Roman" panose="02020603050405020304" pitchFamily="18" charset="0"/>
                <a:cs typeface="Times New Roman" panose="02020603050405020304" pitchFamily="18" charset="0"/>
              </a:rPr>
              <a:t> </a:t>
            </a:r>
            <a:r>
              <a:rPr spc="-10" dirty="0">
                <a:solidFill>
                  <a:srgbClr val="90C225"/>
                </a:solidFill>
                <a:latin typeface="Times New Roman" panose="02020603050405020304" pitchFamily="18" charset="0"/>
                <a:cs typeface="Times New Roman" panose="02020603050405020304" pitchFamily="18" charset="0"/>
              </a:rPr>
              <a:t>2014</a:t>
            </a:r>
            <a:endParaRPr dirty="0">
              <a:latin typeface="Times New Roman" panose="02020603050405020304" pitchFamily="18" charset="0"/>
              <a:cs typeface="Times New Roman" panose="02020603050405020304" pitchFamily="18" charset="0"/>
            </a:endParaRPr>
          </a:p>
        </p:txBody>
      </p:sp>
      <p:graphicFrame>
        <p:nvGraphicFramePr>
          <p:cNvPr id="4" name="object 4"/>
          <p:cNvGraphicFramePr>
            <a:graphicFrameLocks noGrp="1"/>
          </p:cNvGraphicFramePr>
          <p:nvPr>
            <p:extLst>
              <p:ext uri="{D42A27DB-BD31-4B8C-83A1-F6EECF244321}">
                <p14:modId xmlns:p14="http://schemas.microsoft.com/office/powerpoint/2010/main" val="1285387536"/>
              </p:ext>
            </p:extLst>
          </p:nvPr>
        </p:nvGraphicFramePr>
        <p:xfrm>
          <a:off x="448944" y="1256240"/>
          <a:ext cx="9304656" cy="4900529"/>
        </p:xfrm>
        <a:graphic>
          <a:graphicData uri="http://schemas.openxmlformats.org/drawingml/2006/table">
            <a:tbl>
              <a:tblPr firstRow="1" bandRow="1">
                <a:effectLst>
                  <a:outerShdw blurRad="50800" dist="50800" dir="5400000" algn="ctr" rotWithShape="0">
                    <a:schemeClr val="tx2"/>
                  </a:outerShdw>
                </a:effectLst>
                <a:tableStyleId>{2D5ABB26-0587-4C30-8999-92F81FD0307C}</a:tableStyleId>
              </a:tblPr>
              <a:tblGrid>
                <a:gridCol w="4652328">
                  <a:extLst>
                    <a:ext uri="{9D8B030D-6E8A-4147-A177-3AD203B41FA5}">
                      <a16:colId xmlns:a16="http://schemas.microsoft.com/office/drawing/2014/main" val="20000"/>
                    </a:ext>
                  </a:extLst>
                </a:gridCol>
                <a:gridCol w="4652328">
                  <a:extLst>
                    <a:ext uri="{9D8B030D-6E8A-4147-A177-3AD203B41FA5}">
                      <a16:colId xmlns:a16="http://schemas.microsoft.com/office/drawing/2014/main" val="20001"/>
                    </a:ext>
                  </a:extLst>
                </a:gridCol>
              </a:tblGrid>
              <a:tr h="648760">
                <a:tc>
                  <a:txBody>
                    <a:bodyPr/>
                    <a:lstStyle/>
                    <a:p>
                      <a:pPr marL="753110">
                        <a:lnSpc>
                          <a:spcPts val="2115"/>
                        </a:lnSpc>
                      </a:pPr>
                      <a:endParaRPr lang="en-US" sz="2400" b="1" spc="-5" dirty="0">
                        <a:solidFill>
                          <a:srgbClr val="FF0000"/>
                        </a:solidFill>
                        <a:latin typeface="Times New Roman" panose="02020603050405020304" pitchFamily="18" charset="0"/>
                        <a:cs typeface="Times New Roman" panose="02020603050405020304" pitchFamily="18" charset="0"/>
                      </a:endParaRPr>
                    </a:p>
                    <a:p>
                      <a:pPr marL="753110">
                        <a:lnSpc>
                          <a:spcPts val="2115"/>
                        </a:lnSpc>
                      </a:pPr>
                      <a:r>
                        <a:rPr sz="2400" b="1" spc="-5" dirty="0" err="1">
                          <a:solidFill>
                            <a:srgbClr val="FF0000"/>
                          </a:solidFill>
                          <a:latin typeface="Times New Roman" panose="02020603050405020304" pitchFamily="18" charset="0"/>
                          <a:cs typeface="Times New Roman" panose="02020603050405020304" pitchFamily="18" charset="0"/>
                        </a:rPr>
                        <a:t>Luật</a:t>
                      </a:r>
                      <a:r>
                        <a:rPr sz="2400" b="1" spc="-5" dirty="0">
                          <a:solidFill>
                            <a:srgbClr val="FF0000"/>
                          </a:solidFill>
                          <a:latin typeface="Times New Roman" panose="02020603050405020304" pitchFamily="18" charset="0"/>
                          <a:cs typeface="Times New Roman" panose="02020603050405020304" pitchFamily="18" charset="0"/>
                        </a:rPr>
                        <a:t> BVMT </a:t>
                      </a:r>
                      <a:r>
                        <a:rPr sz="2400" b="1" dirty="0">
                          <a:solidFill>
                            <a:srgbClr val="FF0000"/>
                          </a:solidFill>
                          <a:latin typeface="Times New Roman" panose="02020603050405020304" pitchFamily="18" charset="0"/>
                          <a:cs typeface="Times New Roman" panose="02020603050405020304" pitchFamily="18" charset="0"/>
                        </a:rPr>
                        <a:t>năm</a:t>
                      </a:r>
                      <a:r>
                        <a:rPr sz="2400" b="1" spc="-40" dirty="0">
                          <a:solidFill>
                            <a:srgbClr val="FF0000"/>
                          </a:solidFill>
                          <a:latin typeface="Times New Roman" panose="02020603050405020304" pitchFamily="18" charset="0"/>
                          <a:cs typeface="Times New Roman" panose="02020603050405020304" pitchFamily="18" charset="0"/>
                        </a:rPr>
                        <a:t> </a:t>
                      </a:r>
                      <a:r>
                        <a:rPr sz="2400" b="1" dirty="0">
                          <a:solidFill>
                            <a:srgbClr val="FF0000"/>
                          </a:solidFill>
                          <a:latin typeface="Times New Roman" panose="02020603050405020304" pitchFamily="18" charset="0"/>
                          <a:cs typeface="Times New Roman" panose="02020603050405020304" pitchFamily="18" charset="0"/>
                        </a:rPr>
                        <a:t>2020</a:t>
                      </a:r>
                      <a:endParaRPr sz="2400" dirty="0">
                        <a:latin typeface="Times New Roman" panose="02020603050405020304" pitchFamily="18" charset="0"/>
                        <a:cs typeface="Times New Roman" panose="02020603050405020304" pitchFamily="18"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blipFill>
                      <a:blip r:embed="rId2"/>
                      <a:tile tx="0" ty="0" sx="100000" sy="100000" flip="none" algn="tl"/>
                    </a:blipFill>
                  </a:tcPr>
                </a:tc>
                <a:tc>
                  <a:txBody>
                    <a:bodyPr/>
                    <a:lstStyle/>
                    <a:p>
                      <a:pPr marL="753745">
                        <a:lnSpc>
                          <a:spcPts val="2115"/>
                        </a:lnSpc>
                      </a:pPr>
                      <a:endParaRPr lang="en-US" sz="2400" b="1" spc="-5" dirty="0">
                        <a:solidFill>
                          <a:srgbClr val="FF0000"/>
                        </a:solidFill>
                        <a:latin typeface="Times New Roman" panose="02020603050405020304" pitchFamily="18" charset="0"/>
                        <a:cs typeface="Times New Roman" panose="02020603050405020304" pitchFamily="18" charset="0"/>
                      </a:endParaRPr>
                    </a:p>
                    <a:p>
                      <a:pPr marL="753745">
                        <a:lnSpc>
                          <a:spcPts val="2115"/>
                        </a:lnSpc>
                      </a:pPr>
                      <a:r>
                        <a:rPr sz="2400" b="1" spc="-5" dirty="0" err="1">
                          <a:solidFill>
                            <a:srgbClr val="FF0000"/>
                          </a:solidFill>
                          <a:latin typeface="Times New Roman" panose="02020603050405020304" pitchFamily="18" charset="0"/>
                          <a:cs typeface="Times New Roman" panose="02020603050405020304" pitchFamily="18" charset="0"/>
                        </a:rPr>
                        <a:t>Luật</a:t>
                      </a:r>
                      <a:r>
                        <a:rPr sz="2400" b="1" spc="-5" dirty="0">
                          <a:solidFill>
                            <a:srgbClr val="FF0000"/>
                          </a:solidFill>
                          <a:latin typeface="Times New Roman" panose="02020603050405020304" pitchFamily="18" charset="0"/>
                          <a:cs typeface="Times New Roman" panose="02020603050405020304" pitchFamily="18" charset="0"/>
                        </a:rPr>
                        <a:t> BVMT </a:t>
                      </a:r>
                      <a:r>
                        <a:rPr sz="2400" b="1" dirty="0">
                          <a:solidFill>
                            <a:srgbClr val="FF0000"/>
                          </a:solidFill>
                          <a:latin typeface="Times New Roman" panose="02020603050405020304" pitchFamily="18" charset="0"/>
                          <a:cs typeface="Times New Roman" panose="02020603050405020304" pitchFamily="18" charset="0"/>
                        </a:rPr>
                        <a:t>năm</a:t>
                      </a:r>
                      <a:r>
                        <a:rPr sz="2400" b="1" spc="-40" dirty="0">
                          <a:solidFill>
                            <a:srgbClr val="FF0000"/>
                          </a:solidFill>
                          <a:latin typeface="Times New Roman" panose="02020603050405020304" pitchFamily="18" charset="0"/>
                          <a:cs typeface="Times New Roman" panose="02020603050405020304" pitchFamily="18" charset="0"/>
                        </a:rPr>
                        <a:t> </a:t>
                      </a:r>
                      <a:r>
                        <a:rPr sz="2400" b="1" dirty="0">
                          <a:solidFill>
                            <a:srgbClr val="FF0000"/>
                          </a:solidFill>
                          <a:latin typeface="Times New Roman" panose="02020603050405020304" pitchFamily="18" charset="0"/>
                          <a:cs typeface="Times New Roman" panose="02020603050405020304" pitchFamily="18" charset="0"/>
                        </a:rPr>
                        <a:t>2014</a:t>
                      </a:r>
                      <a:endParaRPr sz="2400" dirty="0">
                        <a:latin typeface="Times New Roman" panose="02020603050405020304" pitchFamily="18" charset="0"/>
                        <a:cs typeface="Times New Roman" panose="02020603050405020304" pitchFamily="18"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blipFill>
                      <a:blip r:embed="rId2"/>
                      <a:tile tx="0" ty="0" sx="100000" sy="100000" flip="none" algn="tl"/>
                    </a:blipFill>
                  </a:tcPr>
                </a:tc>
                <a:extLst>
                  <a:ext uri="{0D108BD9-81ED-4DB2-BD59-A6C34878D82A}">
                    <a16:rowId xmlns:a16="http://schemas.microsoft.com/office/drawing/2014/main" val="10000"/>
                  </a:ext>
                </a:extLst>
              </a:tr>
              <a:tr h="1368425">
                <a:tc>
                  <a:txBody>
                    <a:bodyPr/>
                    <a:lstStyle/>
                    <a:p>
                      <a:pPr marL="68580" marR="58419" algn="ctr">
                        <a:lnSpc>
                          <a:spcPts val="2400"/>
                        </a:lnSpc>
                        <a:spcBef>
                          <a:spcPts val="25"/>
                        </a:spcBef>
                        <a:tabLst/>
                      </a:pPr>
                      <a:r>
                        <a:rPr sz="2400" b="0" spc="-5" dirty="0" err="1">
                          <a:solidFill>
                            <a:srgbClr val="6F2F9F"/>
                          </a:solidFill>
                          <a:latin typeface="Times New Roman" panose="02020603050405020304" pitchFamily="18" charset="0"/>
                          <a:cs typeface="Times New Roman" panose="02020603050405020304" pitchFamily="18" charset="0"/>
                        </a:rPr>
                        <a:t>G</a:t>
                      </a:r>
                      <a:r>
                        <a:rPr sz="2400" b="0" dirty="0" err="1">
                          <a:solidFill>
                            <a:srgbClr val="6F2F9F"/>
                          </a:solidFill>
                          <a:latin typeface="Times New Roman" panose="02020603050405020304" pitchFamily="18" charset="0"/>
                          <a:cs typeface="Times New Roman" panose="02020603050405020304" pitchFamily="18" charset="0"/>
                        </a:rPr>
                        <a:t>iấy</a:t>
                      </a:r>
                      <a:r>
                        <a:rPr lang="en-US" sz="2400" b="0" dirty="0">
                          <a:solidFill>
                            <a:srgbClr val="6F2F9F"/>
                          </a:solidFill>
                          <a:latin typeface="Times New Roman" panose="02020603050405020304" pitchFamily="18" charset="0"/>
                          <a:cs typeface="Times New Roman" panose="02020603050405020304" pitchFamily="18" charset="0"/>
                        </a:rPr>
                        <a:t> </a:t>
                      </a:r>
                      <a:r>
                        <a:rPr sz="2400" b="0" dirty="0" err="1">
                          <a:solidFill>
                            <a:srgbClr val="6F2F9F"/>
                          </a:solidFill>
                          <a:latin typeface="Times New Roman" panose="02020603050405020304" pitchFamily="18" charset="0"/>
                          <a:cs typeface="Times New Roman" panose="02020603050405020304" pitchFamily="18" charset="0"/>
                        </a:rPr>
                        <a:t>phép</a:t>
                      </a:r>
                      <a:r>
                        <a:rPr lang="en-US" sz="2400" b="0"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mô</a:t>
                      </a:r>
                      <a:r>
                        <a:rPr sz="2400" b="0" dirty="0" err="1">
                          <a:solidFill>
                            <a:srgbClr val="6F2F9F"/>
                          </a:solidFill>
                          <a:latin typeface="Times New Roman" panose="02020603050405020304" pitchFamily="18" charset="0"/>
                          <a:cs typeface="Times New Roman" panose="02020603050405020304" pitchFamily="18" charset="0"/>
                        </a:rPr>
                        <a:t>i</a:t>
                      </a:r>
                      <a:r>
                        <a:rPr lang="en-US" sz="2400" b="0"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t</a:t>
                      </a:r>
                      <a:r>
                        <a:rPr sz="2400" b="0" spc="-20" dirty="0" err="1">
                          <a:solidFill>
                            <a:srgbClr val="6F2F9F"/>
                          </a:solidFill>
                          <a:latin typeface="Times New Roman" panose="02020603050405020304" pitchFamily="18" charset="0"/>
                          <a:cs typeface="Times New Roman" panose="02020603050405020304" pitchFamily="18" charset="0"/>
                        </a:rPr>
                        <a:t>r</a:t>
                      </a:r>
                      <a:r>
                        <a:rPr sz="2400" b="0" dirty="0" err="1">
                          <a:solidFill>
                            <a:srgbClr val="6F2F9F"/>
                          </a:solidFill>
                          <a:latin typeface="Times New Roman" panose="02020603050405020304" pitchFamily="18" charset="0"/>
                          <a:cs typeface="Times New Roman" panose="02020603050405020304" pitchFamily="18" charset="0"/>
                        </a:rPr>
                        <a:t>ư</a:t>
                      </a:r>
                      <a:r>
                        <a:rPr sz="2400" b="0" spc="-10" dirty="0" err="1">
                          <a:solidFill>
                            <a:srgbClr val="6F2F9F"/>
                          </a:solidFill>
                          <a:latin typeface="Times New Roman" panose="02020603050405020304" pitchFamily="18" charset="0"/>
                          <a:cs typeface="Times New Roman" panose="02020603050405020304" pitchFamily="18" charset="0"/>
                        </a:rPr>
                        <a:t>ờn</a:t>
                      </a:r>
                      <a:r>
                        <a:rPr lang="en-US" sz="2400" b="0" spc="-10" dirty="0" err="1">
                          <a:solidFill>
                            <a:srgbClr val="6F2F9F"/>
                          </a:solidFill>
                          <a:latin typeface="Times New Roman" panose="02020603050405020304" pitchFamily="18" charset="0"/>
                          <a:cs typeface="Times New Roman" panose="02020603050405020304" pitchFamily="18" charset="0"/>
                        </a:rPr>
                        <a:t>g</a:t>
                      </a:r>
                      <a:endParaRPr lang="en-US" sz="2400" b="0" spc="-10" dirty="0">
                        <a:solidFill>
                          <a:srgbClr val="6F2F9F"/>
                        </a:solidFill>
                        <a:latin typeface="Times New Roman" panose="02020603050405020304" pitchFamily="18" charset="0"/>
                        <a:cs typeface="Times New Roman" panose="02020603050405020304" pitchFamily="18" charset="0"/>
                      </a:endParaRPr>
                    </a:p>
                    <a:p>
                      <a:pPr marL="68580" marR="58419" algn="ctr">
                        <a:lnSpc>
                          <a:spcPts val="2400"/>
                        </a:lnSpc>
                        <a:spcBef>
                          <a:spcPts val="25"/>
                        </a:spcBef>
                        <a:tabLst/>
                      </a:pPr>
                      <a:r>
                        <a:rPr sz="2400" b="0" spc="-5" dirty="0">
                          <a:solidFill>
                            <a:srgbClr val="6F2F9F"/>
                          </a:solidFill>
                          <a:latin typeface="Times New Roman" panose="02020603050405020304" pitchFamily="18" charset="0"/>
                          <a:cs typeface="Times New Roman" panose="02020603050405020304" pitchFamily="18" charset="0"/>
                        </a:rPr>
                        <a:t>(</a:t>
                      </a:r>
                      <a:r>
                        <a:rPr sz="2400" b="0" spc="-5" dirty="0" err="1">
                          <a:solidFill>
                            <a:srgbClr val="6F2F9F"/>
                          </a:solidFill>
                          <a:latin typeface="Times New Roman" panose="02020603050405020304" pitchFamily="18" charset="0"/>
                          <a:cs typeface="Times New Roman" panose="02020603050405020304" pitchFamily="18" charset="0"/>
                        </a:rPr>
                        <a:t>tích</a:t>
                      </a:r>
                      <a:r>
                        <a:rPr sz="2400" b="0" spc="-5"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h</a:t>
                      </a:r>
                      <a:r>
                        <a:rPr sz="2400" b="0" dirty="0" err="1">
                          <a:solidFill>
                            <a:srgbClr val="6F2F9F"/>
                          </a:solidFill>
                          <a:latin typeface="Times New Roman" panose="02020603050405020304" pitchFamily="18" charset="0"/>
                          <a:cs typeface="Times New Roman" panose="02020603050405020304" pitchFamily="18" charset="0"/>
                        </a:rPr>
                        <a:t>ợp</a:t>
                      </a:r>
                      <a:r>
                        <a:rPr lang="en-US" sz="2400" b="0" dirty="0">
                          <a:solidFill>
                            <a:srgbClr val="6F2F9F"/>
                          </a:solidFill>
                          <a:latin typeface="Times New Roman" panose="02020603050405020304" pitchFamily="18" charset="0"/>
                          <a:cs typeface="Times New Roman" panose="02020603050405020304" pitchFamily="18" charset="0"/>
                        </a:rPr>
                        <a:t> </a:t>
                      </a:r>
                      <a:r>
                        <a:rPr sz="2400" b="0" spc="-10" dirty="0" err="1">
                          <a:solidFill>
                            <a:srgbClr val="6F2F9F"/>
                          </a:solidFill>
                          <a:latin typeface="Times New Roman" panose="02020603050405020304" pitchFamily="18" charset="0"/>
                          <a:cs typeface="Times New Roman" panose="02020603050405020304" pitchFamily="18" charset="0"/>
                        </a:rPr>
                        <a:t>c</a:t>
                      </a:r>
                      <a:r>
                        <a:rPr sz="2400" b="0" dirty="0" err="1">
                          <a:solidFill>
                            <a:srgbClr val="6F2F9F"/>
                          </a:solidFill>
                          <a:latin typeface="Times New Roman" panose="02020603050405020304" pitchFamily="18" charset="0"/>
                          <a:cs typeface="Times New Roman" panose="02020603050405020304" pitchFamily="18" charset="0"/>
                        </a:rPr>
                        <a:t>ác</a:t>
                      </a:r>
                      <a:r>
                        <a:rPr lang="en-US" sz="2400" b="0"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l</a:t>
                      </a:r>
                      <a:r>
                        <a:rPr sz="2400" b="0" spc="5" dirty="0" err="1">
                          <a:solidFill>
                            <a:srgbClr val="6F2F9F"/>
                          </a:solidFill>
                          <a:latin typeface="Times New Roman" panose="02020603050405020304" pitchFamily="18" charset="0"/>
                          <a:cs typeface="Times New Roman" panose="02020603050405020304" pitchFamily="18" charset="0"/>
                        </a:rPr>
                        <a:t>o</a:t>
                      </a:r>
                      <a:r>
                        <a:rPr sz="2400" b="0" spc="-15" dirty="0" err="1">
                          <a:solidFill>
                            <a:srgbClr val="6F2F9F"/>
                          </a:solidFill>
                          <a:latin typeface="Times New Roman" panose="02020603050405020304" pitchFamily="18" charset="0"/>
                          <a:cs typeface="Times New Roman" panose="02020603050405020304" pitchFamily="18" charset="0"/>
                        </a:rPr>
                        <a:t>ạ</a:t>
                      </a:r>
                      <a:r>
                        <a:rPr sz="2400" b="0" dirty="0" err="1">
                          <a:solidFill>
                            <a:srgbClr val="6F2F9F"/>
                          </a:solidFill>
                          <a:latin typeface="Times New Roman" panose="02020603050405020304" pitchFamily="18" charset="0"/>
                          <a:cs typeface="Times New Roman" panose="02020603050405020304" pitchFamily="18" charset="0"/>
                        </a:rPr>
                        <a:t>i</a:t>
                      </a:r>
                      <a:r>
                        <a:rPr lang="en-US" sz="2400" b="0" dirty="0">
                          <a:solidFill>
                            <a:srgbClr val="6F2F9F"/>
                          </a:solidFill>
                          <a:latin typeface="Times New Roman" panose="02020603050405020304" pitchFamily="18" charset="0"/>
                          <a:cs typeface="Times New Roman" panose="02020603050405020304" pitchFamily="18" charset="0"/>
                        </a:rPr>
                        <a:t> </a:t>
                      </a:r>
                      <a:r>
                        <a:rPr sz="2400" b="0" dirty="0" err="1">
                          <a:solidFill>
                            <a:srgbClr val="6F2F9F"/>
                          </a:solidFill>
                          <a:latin typeface="Times New Roman" panose="02020603050405020304" pitchFamily="18" charset="0"/>
                          <a:cs typeface="Times New Roman" panose="02020603050405020304" pitchFamily="18" charset="0"/>
                        </a:rPr>
                        <a:t>gi</a:t>
                      </a:r>
                      <a:r>
                        <a:rPr sz="2400" b="0" spc="-15" dirty="0" err="1">
                          <a:solidFill>
                            <a:srgbClr val="6F2F9F"/>
                          </a:solidFill>
                          <a:latin typeface="Times New Roman" panose="02020603050405020304" pitchFamily="18" charset="0"/>
                          <a:cs typeface="Times New Roman" panose="02020603050405020304" pitchFamily="18" charset="0"/>
                        </a:rPr>
                        <a:t>ấ</a:t>
                      </a:r>
                      <a:r>
                        <a:rPr sz="2400" b="0" dirty="0" err="1">
                          <a:solidFill>
                            <a:srgbClr val="6F2F9F"/>
                          </a:solidFill>
                          <a:latin typeface="Times New Roman" panose="02020603050405020304" pitchFamily="18" charset="0"/>
                          <a:cs typeface="Times New Roman" panose="02020603050405020304" pitchFamily="18" charset="0"/>
                        </a:rPr>
                        <a:t>y</a:t>
                      </a:r>
                      <a:r>
                        <a:rPr lang="en-US" sz="2400" b="0" dirty="0">
                          <a:solidFill>
                            <a:srgbClr val="6F2F9F"/>
                          </a:solidFill>
                          <a:latin typeface="Times New Roman" panose="02020603050405020304" pitchFamily="18" charset="0"/>
                          <a:cs typeface="Times New Roman" panose="02020603050405020304" pitchFamily="18" charset="0"/>
                        </a:rPr>
                        <a:t> </a:t>
                      </a:r>
                      <a:r>
                        <a:rPr sz="2400" b="0" dirty="0" err="1">
                          <a:solidFill>
                            <a:srgbClr val="6F2F9F"/>
                          </a:solidFill>
                          <a:latin typeface="Times New Roman" panose="02020603050405020304" pitchFamily="18" charset="0"/>
                          <a:cs typeface="Times New Roman" panose="02020603050405020304" pitchFamily="18" charset="0"/>
                        </a:rPr>
                        <a:t>phé</a:t>
                      </a:r>
                      <a:r>
                        <a:rPr lang="en-US" sz="2400" b="0" dirty="0" err="1">
                          <a:solidFill>
                            <a:srgbClr val="6F2F9F"/>
                          </a:solidFill>
                          <a:latin typeface="Times New Roman" panose="02020603050405020304" pitchFamily="18" charset="0"/>
                          <a:cs typeface="Times New Roman" panose="02020603050405020304" pitchFamily="18" charset="0"/>
                        </a:rPr>
                        <a:t>p</a:t>
                      </a:r>
                      <a:r>
                        <a:rPr lang="en-US" sz="2400" b="0"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môi</a:t>
                      </a:r>
                      <a:r>
                        <a:rPr lang="en-US" sz="2400" b="0" spc="0" dirty="0">
                          <a:solidFill>
                            <a:schemeClr val="tx1"/>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tr</a:t>
                      </a:r>
                      <a:r>
                        <a:rPr sz="2400" b="0" dirty="0" err="1">
                          <a:solidFill>
                            <a:srgbClr val="6F2F9F"/>
                          </a:solidFill>
                          <a:latin typeface="Times New Roman" panose="02020603050405020304" pitchFamily="18" charset="0"/>
                          <a:cs typeface="Times New Roman" panose="02020603050405020304" pitchFamily="18" charset="0"/>
                        </a:rPr>
                        <a:t>ư</a:t>
                      </a:r>
                      <a:r>
                        <a:rPr sz="2400" b="0" spc="-10" dirty="0" err="1">
                          <a:solidFill>
                            <a:srgbClr val="6F2F9F"/>
                          </a:solidFill>
                          <a:latin typeface="Times New Roman" panose="02020603050405020304" pitchFamily="18" charset="0"/>
                          <a:cs typeface="Times New Roman" panose="02020603050405020304" pitchFamily="18" charset="0"/>
                        </a:rPr>
                        <a:t>ờn</a:t>
                      </a:r>
                      <a:r>
                        <a:rPr sz="2400" b="0" dirty="0" err="1">
                          <a:solidFill>
                            <a:srgbClr val="6F2F9F"/>
                          </a:solidFill>
                          <a:latin typeface="Times New Roman" panose="02020603050405020304" pitchFamily="18" charset="0"/>
                          <a:cs typeface="Times New Roman" panose="02020603050405020304" pitchFamily="18" charset="0"/>
                        </a:rPr>
                        <a:t>g</a:t>
                      </a:r>
                      <a:r>
                        <a:rPr sz="2400" b="0"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v</a:t>
                      </a:r>
                      <a:r>
                        <a:rPr sz="2400" b="0" dirty="0" err="1">
                          <a:solidFill>
                            <a:srgbClr val="6F2F9F"/>
                          </a:solidFill>
                          <a:latin typeface="Times New Roman" panose="02020603050405020304" pitchFamily="18" charset="0"/>
                          <a:cs typeface="Times New Roman" panose="02020603050405020304" pitchFamily="18" charset="0"/>
                        </a:rPr>
                        <a:t>à</a:t>
                      </a:r>
                      <a:r>
                        <a:rPr lang="en-US" sz="2400" b="0" dirty="0">
                          <a:solidFill>
                            <a:srgbClr val="6F2F9F"/>
                          </a:solidFill>
                          <a:latin typeface="Times New Roman" panose="02020603050405020304" pitchFamily="18" charset="0"/>
                          <a:cs typeface="Times New Roman" panose="02020603050405020304" pitchFamily="18" charset="0"/>
                        </a:rPr>
                        <a:t> </a:t>
                      </a:r>
                      <a:r>
                        <a:rPr sz="2400" b="0" spc="-10" dirty="0" err="1">
                          <a:solidFill>
                            <a:srgbClr val="6F2F9F"/>
                          </a:solidFill>
                          <a:latin typeface="Times New Roman" panose="02020603050405020304" pitchFamily="18" charset="0"/>
                          <a:cs typeface="Times New Roman" panose="02020603050405020304" pitchFamily="18" charset="0"/>
                        </a:rPr>
                        <a:t>g</a:t>
                      </a:r>
                      <a:r>
                        <a:rPr sz="2400" b="0" dirty="0" err="1">
                          <a:solidFill>
                            <a:srgbClr val="6F2F9F"/>
                          </a:solidFill>
                          <a:latin typeface="Times New Roman" panose="02020603050405020304" pitchFamily="18" charset="0"/>
                          <a:cs typeface="Times New Roman" panose="02020603050405020304" pitchFamily="18" charset="0"/>
                        </a:rPr>
                        <a:t>iấy</a:t>
                      </a:r>
                      <a:r>
                        <a:rPr sz="2400" b="0" dirty="0">
                          <a:solidFill>
                            <a:srgbClr val="6F2F9F"/>
                          </a:solidFill>
                          <a:latin typeface="Times New Roman" panose="02020603050405020304" pitchFamily="18" charset="0"/>
                          <a:cs typeface="Times New Roman" panose="02020603050405020304" pitchFamily="18" charset="0"/>
                        </a:rPr>
                        <a:t>	</a:t>
                      </a:r>
                      <a:r>
                        <a:rPr sz="2400" b="0" dirty="0" err="1">
                          <a:solidFill>
                            <a:srgbClr val="6F2F9F"/>
                          </a:solidFill>
                          <a:latin typeface="Times New Roman" panose="02020603050405020304" pitchFamily="18" charset="0"/>
                          <a:cs typeface="Times New Roman" panose="02020603050405020304" pitchFamily="18" charset="0"/>
                        </a:rPr>
                        <a:t>ph</a:t>
                      </a:r>
                      <a:r>
                        <a:rPr sz="2400" b="0" spc="-20" dirty="0" err="1">
                          <a:solidFill>
                            <a:srgbClr val="6F2F9F"/>
                          </a:solidFill>
                          <a:latin typeface="Times New Roman" panose="02020603050405020304" pitchFamily="18" charset="0"/>
                          <a:cs typeface="Times New Roman" panose="02020603050405020304" pitchFamily="18" charset="0"/>
                        </a:rPr>
                        <a:t>é</a:t>
                      </a:r>
                      <a:r>
                        <a:rPr sz="2400" b="0" dirty="0" err="1">
                          <a:solidFill>
                            <a:srgbClr val="6F2F9F"/>
                          </a:solidFill>
                          <a:latin typeface="Times New Roman" panose="02020603050405020304" pitchFamily="18" charset="0"/>
                          <a:cs typeface="Times New Roman" panose="02020603050405020304" pitchFamily="18" charset="0"/>
                        </a:rPr>
                        <a:t>p</a:t>
                      </a:r>
                      <a:r>
                        <a:rPr lang="en-US" sz="2400" b="0" dirty="0">
                          <a:solidFill>
                            <a:srgbClr val="6F2F9F"/>
                          </a:solidFill>
                          <a:latin typeface="Times New Roman" panose="02020603050405020304" pitchFamily="18" charset="0"/>
                          <a:cs typeface="Times New Roman" panose="02020603050405020304" pitchFamily="18" charset="0"/>
                        </a:rPr>
                        <a:t> </a:t>
                      </a:r>
                      <a:r>
                        <a:rPr sz="2400" b="0" spc="-15" dirty="0" err="1">
                          <a:solidFill>
                            <a:srgbClr val="6F2F9F"/>
                          </a:solidFill>
                          <a:latin typeface="Times New Roman" panose="02020603050405020304" pitchFamily="18" charset="0"/>
                          <a:cs typeface="Times New Roman" panose="02020603050405020304" pitchFamily="18" charset="0"/>
                        </a:rPr>
                        <a:t>x</a:t>
                      </a:r>
                      <a:r>
                        <a:rPr sz="2400" b="0" dirty="0" err="1">
                          <a:solidFill>
                            <a:srgbClr val="6F2F9F"/>
                          </a:solidFill>
                          <a:latin typeface="Times New Roman" panose="02020603050405020304" pitchFamily="18" charset="0"/>
                          <a:cs typeface="Times New Roman" panose="02020603050405020304" pitchFamily="18" charset="0"/>
                        </a:rPr>
                        <a:t>ả</a:t>
                      </a:r>
                      <a:r>
                        <a:rPr lang="en-US" sz="2400" b="0"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t</a:t>
                      </a:r>
                      <a:r>
                        <a:rPr sz="2400" b="0" dirty="0" err="1">
                          <a:solidFill>
                            <a:srgbClr val="6F2F9F"/>
                          </a:solidFill>
                          <a:latin typeface="Times New Roman" panose="02020603050405020304" pitchFamily="18" charset="0"/>
                          <a:cs typeface="Times New Roman" panose="02020603050405020304" pitchFamily="18" charset="0"/>
                        </a:rPr>
                        <a:t>hải</a:t>
                      </a:r>
                      <a:r>
                        <a:rPr sz="2400" b="0"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vào</a:t>
                      </a:r>
                      <a:r>
                        <a:rPr sz="2400" b="0" spc="-5" dirty="0">
                          <a:solidFill>
                            <a:srgbClr val="6F2F9F"/>
                          </a:solidFill>
                          <a:latin typeface="Times New Roman" panose="02020603050405020304" pitchFamily="18" charset="0"/>
                          <a:cs typeface="Times New Roman" panose="02020603050405020304" pitchFamily="18" charset="0"/>
                        </a:rPr>
                        <a:t> </a:t>
                      </a:r>
                      <a:r>
                        <a:rPr sz="2400" b="0" dirty="0">
                          <a:solidFill>
                            <a:srgbClr val="6F2F9F"/>
                          </a:solidFill>
                          <a:latin typeface="Times New Roman" panose="02020603050405020304" pitchFamily="18" charset="0"/>
                          <a:cs typeface="Times New Roman" panose="02020603050405020304" pitchFamily="18" charset="0"/>
                        </a:rPr>
                        <a:t>01 Giấy phép </a:t>
                      </a:r>
                      <a:r>
                        <a:rPr sz="2400" b="0" spc="5" dirty="0">
                          <a:solidFill>
                            <a:srgbClr val="6F2F9F"/>
                          </a:solidFill>
                          <a:latin typeface="Times New Roman" panose="02020603050405020304" pitchFamily="18" charset="0"/>
                          <a:cs typeface="Times New Roman" panose="02020603050405020304" pitchFamily="18" charset="0"/>
                        </a:rPr>
                        <a:t>môi</a:t>
                      </a:r>
                      <a:r>
                        <a:rPr sz="2400" b="0" spc="-114" dirty="0">
                          <a:solidFill>
                            <a:srgbClr val="6F2F9F"/>
                          </a:solidFill>
                          <a:latin typeface="Times New Roman" panose="02020603050405020304" pitchFamily="18" charset="0"/>
                          <a:cs typeface="Times New Roman" panose="02020603050405020304" pitchFamily="18" charset="0"/>
                        </a:rPr>
                        <a:t> </a:t>
                      </a:r>
                      <a:r>
                        <a:rPr sz="2400" b="0" dirty="0">
                          <a:solidFill>
                            <a:srgbClr val="6F2F9F"/>
                          </a:solidFill>
                          <a:latin typeface="Times New Roman" panose="02020603050405020304" pitchFamily="18" charset="0"/>
                          <a:cs typeface="Times New Roman" panose="02020603050405020304" pitchFamily="18" charset="0"/>
                        </a:rPr>
                        <a:t>trường)</a:t>
                      </a:r>
                      <a:endParaRPr sz="2400" b="0" dirty="0">
                        <a:latin typeface="Times New Roman" panose="02020603050405020304" pitchFamily="18" charset="0"/>
                        <a:cs typeface="Times New Roman" panose="02020603050405020304" pitchFamily="18" charset="0"/>
                      </a:endParaRPr>
                    </a:p>
                  </a:txBody>
                  <a:tcPr marL="0" marR="0" marT="31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blipFill>
                      <a:blip r:embed="rId2"/>
                      <a:tile tx="0" ty="0" sx="100000" sy="100000" flip="none" algn="tl"/>
                    </a:blipFill>
                  </a:tcPr>
                </a:tc>
                <a:tc>
                  <a:txBody>
                    <a:bodyPr/>
                    <a:lstStyle/>
                    <a:p>
                      <a:pPr marL="68580" marR="59055">
                        <a:lnSpc>
                          <a:spcPts val="2400"/>
                        </a:lnSpc>
                        <a:spcBef>
                          <a:spcPts val="25"/>
                        </a:spcBef>
                      </a:pPr>
                      <a:r>
                        <a:rPr sz="2400" dirty="0" err="1">
                          <a:latin typeface="Times New Roman" panose="02020603050405020304" pitchFamily="18" charset="0"/>
                          <a:cs typeface="Times New Roman" panose="02020603050405020304" pitchFamily="18" charset="0"/>
                        </a:rPr>
                        <a:t>Giấy</a:t>
                      </a:r>
                      <a:r>
                        <a:rPr sz="2400" dirty="0">
                          <a:latin typeface="Times New Roman" panose="02020603050405020304" pitchFamily="18" charset="0"/>
                          <a:cs typeface="Times New Roman" panose="02020603050405020304" pitchFamily="18" charset="0"/>
                        </a:rPr>
                        <a:t> xác </a:t>
                      </a:r>
                      <a:r>
                        <a:rPr sz="2400" spc="-5" dirty="0">
                          <a:latin typeface="Times New Roman" panose="02020603050405020304" pitchFamily="18" charset="0"/>
                          <a:cs typeface="Times New Roman" panose="02020603050405020304" pitchFamily="18" charset="0"/>
                        </a:rPr>
                        <a:t>nhận hoàn </a:t>
                      </a:r>
                      <a:r>
                        <a:rPr sz="2400" spc="-10" dirty="0">
                          <a:latin typeface="Times New Roman" panose="02020603050405020304" pitchFamily="18" charset="0"/>
                          <a:cs typeface="Times New Roman" panose="02020603050405020304" pitchFamily="18" charset="0"/>
                        </a:rPr>
                        <a:t>thành </a:t>
                      </a:r>
                      <a:r>
                        <a:rPr sz="2400" spc="-5" dirty="0">
                          <a:latin typeface="Times New Roman" panose="02020603050405020304" pitchFamily="18" charset="0"/>
                          <a:cs typeface="Times New Roman" panose="02020603050405020304" pitchFamily="18" charset="0"/>
                        </a:rPr>
                        <a:t>các  </a:t>
                      </a:r>
                      <a:r>
                        <a:rPr sz="2400" dirty="0">
                          <a:latin typeface="Times New Roman" panose="02020603050405020304" pitchFamily="18" charset="0"/>
                          <a:cs typeface="Times New Roman" panose="02020603050405020304" pitchFamily="18" charset="0"/>
                        </a:rPr>
                        <a:t>công </a:t>
                      </a:r>
                      <a:r>
                        <a:rPr sz="2400" spc="-5" dirty="0">
                          <a:latin typeface="Times New Roman" panose="02020603050405020304" pitchFamily="18" charset="0"/>
                          <a:cs typeface="Times New Roman" panose="02020603050405020304" pitchFamily="18" charset="0"/>
                        </a:rPr>
                        <a:t>trình </a:t>
                      </a:r>
                      <a:r>
                        <a:rPr sz="2400" dirty="0">
                          <a:latin typeface="Times New Roman" panose="02020603050405020304" pitchFamily="18" charset="0"/>
                          <a:cs typeface="Times New Roman" panose="02020603050405020304" pitchFamily="18" charset="0"/>
                        </a:rPr>
                        <a:t>bảo vệ môi</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trường</a:t>
                      </a:r>
                    </a:p>
                  </a:txBody>
                  <a:tcPr marL="0" marR="0" marT="31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blipFill>
                      <a:blip r:embed="rId2"/>
                      <a:tile tx="0" ty="0" sx="100000" sy="100000" flip="none" algn="tl"/>
                    </a:blipFill>
                  </a:tcPr>
                </a:tc>
                <a:extLst>
                  <a:ext uri="{0D108BD9-81ED-4DB2-BD59-A6C34878D82A}">
                    <a16:rowId xmlns:a16="http://schemas.microsoft.com/office/drawing/2014/main" val="10001"/>
                  </a:ext>
                </a:extLst>
              </a:tr>
              <a:tr h="1139825">
                <a:tc>
                  <a:txBody>
                    <a:bodyPr/>
                    <a:lstStyle/>
                    <a:p>
                      <a:pPr marL="68580" marR="62230" algn="ctr">
                        <a:lnSpc>
                          <a:spcPts val="2400"/>
                        </a:lnSpc>
                        <a:spcBef>
                          <a:spcPts val="30"/>
                        </a:spcBef>
                      </a:pPr>
                      <a:endParaRPr lang="en-US" sz="2400" b="0" spc="-5" dirty="0">
                        <a:solidFill>
                          <a:srgbClr val="6F2F9F"/>
                        </a:solidFill>
                        <a:latin typeface="Times New Roman" panose="02020603050405020304" pitchFamily="18" charset="0"/>
                        <a:cs typeface="Times New Roman" panose="02020603050405020304" pitchFamily="18" charset="0"/>
                      </a:endParaRPr>
                    </a:p>
                    <a:p>
                      <a:pPr marL="68580" marR="62230" algn="ctr">
                        <a:lnSpc>
                          <a:spcPts val="2400"/>
                        </a:lnSpc>
                        <a:spcBef>
                          <a:spcPts val="30"/>
                        </a:spcBef>
                      </a:pPr>
                      <a:r>
                        <a:rPr sz="2400" b="0" spc="-5" dirty="0" err="1">
                          <a:solidFill>
                            <a:srgbClr val="6F2F9F"/>
                          </a:solidFill>
                          <a:latin typeface="Times New Roman" panose="02020603050405020304" pitchFamily="18" charset="0"/>
                          <a:cs typeface="Times New Roman" panose="02020603050405020304" pitchFamily="18" charset="0"/>
                        </a:rPr>
                        <a:t>Vận</a:t>
                      </a:r>
                      <a:r>
                        <a:rPr sz="2400" b="0" spc="-5" dirty="0">
                          <a:solidFill>
                            <a:srgbClr val="6F2F9F"/>
                          </a:solidFill>
                          <a:latin typeface="Times New Roman" panose="02020603050405020304" pitchFamily="18" charset="0"/>
                          <a:cs typeface="Times New Roman" panose="02020603050405020304" pitchFamily="18" charset="0"/>
                        </a:rPr>
                        <a:t> </a:t>
                      </a:r>
                      <a:r>
                        <a:rPr sz="2400" b="0" spc="-10" dirty="0">
                          <a:solidFill>
                            <a:srgbClr val="6F2F9F"/>
                          </a:solidFill>
                          <a:latin typeface="Times New Roman" panose="02020603050405020304" pitchFamily="18" charset="0"/>
                          <a:cs typeface="Times New Roman" panose="02020603050405020304" pitchFamily="18" charset="0"/>
                        </a:rPr>
                        <a:t>hành </a:t>
                      </a:r>
                      <a:r>
                        <a:rPr sz="2400" b="0" spc="-5" dirty="0">
                          <a:solidFill>
                            <a:srgbClr val="6F2F9F"/>
                          </a:solidFill>
                          <a:latin typeface="Times New Roman" panose="02020603050405020304" pitchFamily="18" charset="0"/>
                          <a:cs typeface="Times New Roman" panose="02020603050405020304" pitchFamily="18" charset="0"/>
                        </a:rPr>
                        <a:t>thử </a:t>
                      </a:r>
                      <a:r>
                        <a:rPr sz="2400" b="0" dirty="0">
                          <a:solidFill>
                            <a:srgbClr val="6F2F9F"/>
                          </a:solidFill>
                          <a:latin typeface="Times New Roman" panose="02020603050405020304" pitchFamily="18" charset="0"/>
                          <a:cs typeface="Times New Roman" panose="02020603050405020304" pitchFamily="18" charset="0"/>
                        </a:rPr>
                        <a:t>nghiệm </a:t>
                      </a:r>
                      <a:r>
                        <a:rPr sz="2400" b="0" spc="-10" dirty="0">
                          <a:solidFill>
                            <a:srgbClr val="6F2F9F"/>
                          </a:solidFill>
                          <a:latin typeface="Times New Roman" panose="02020603050405020304" pitchFamily="18" charset="0"/>
                          <a:cs typeface="Times New Roman" panose="02020603050405020304" pitchFamily="18" charset="0"/>
                        </a:rPr>
                        <a:t>sau </a:t>
                      </a:r>
                      <a:r>
                        <a:rPr sz="2400" b="0" spc="-5" dirty="0">
                          <a:solidFill>
                            <a:srgbClr val="6F2F9F"/>
                          </a:solidFill>
                          <a:latin typeface="Times New Roman" panose="02020603050405020304" pitchFamily="18" charset="0"/>
                          <a:cs typeface="Times New Roman" panose="02020603050405020304" pitchFamily="18" charset="0"/>
                        </a:rPr>
                        <a:t>khi  </a:t>
                      </a:r>
                      <a:r>
                        <a:rPr sz="2400" b="0" dirty="0">
                          <a:solidFill>
                            <a:srgbClr val="6F2F9F"/>
                          </a:solidFill>
                          <a:latin typeface="Times New Roman" panose="02020603050405020304" pitchFamily="18" charset="0"/>
                          <a:cs typeface="Times New Roman" panose="02020603050405020304" pitchFamily="18" charset="0"/>
                        </a:rPr>
                        <a:t>được </a:t>
                      </a:r>
                      <a:r>
                        <a:rPr sz="2400" b="0" spc="-5" dirty="0">
                          <a:solidFill>
                            <a:srgbClr val="6F2F9F"/>
                          </a:solidFill>
                          <a:latin typeface="Times New Roman" panose="02020603050405020304" pitchFamily="18" charset="0"/>
                          <a:cs typeface="Times New Roman" panose="02020603050405020304" pitchFamily="18" charset="0"/>
                        </a:rPr>
                        <a:t>cấp</a:t>
                      </a:r>
                      <a:r>
                        <a:rPr sz="2400" b="0" spc="-25" dirty="0">
                          <a:solidFill>
                            <a:srgbClr val="6F2F9F"/>
                          </a:solidFill>
                          <a:latin typeface="Times New Roman" panose="02020603050405020304" pitchFamily="18" charset="0"/>
                          <a:cs typeface="Times New Roman" panose="02020603050405020304" pitchFamily="18" charset="0"/>
                        </a:rPr>
                        <a:t> </a:t>
                      </a:r>
                      <a:r>
                        <a:rPr sz="2400" b="0" spc="-5" dirty="0">
                          <a:solidFill>
                            <a:srgbClr val="6F2F9F"/>
                          </a:solidFill>
                          <a:latin typeface="Times New Roman" panose="02020603050405020304" pitchFamily="18" charset="0"/>
                          <a:cs typeface="Times New Roman" panose="02020603050405020304" pitchFamily="18" charset="0"/>
                        </a:rPr>
                        <a:t>GPMT</a:t>
                      </a:r>
                      <a:endParaRPr sz="2400" b="0" dirty="0">
                        <a:latin typeface="Times New Roman" panose="02020603050405020304" pitchFamily="18" charset="0"/>
                        <a:cs typeface="Times New Roman" panose="02020603050405020304" pitchFamily="18" charset="0"/>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blipFill>
                      <a:blip r:embed="rId2"/>
                      <a:tile tx="0" ty="0" sx="100000" sy="100000" flip="none" algn="tl"/>
                    </a:blipFill>
                  </a:tcPr>
                </a:tc>
                <a:tc>
                  <a:txBody>
                    <a:bodyPr/>
                    <a:lstStyle/>
                    <a:p>
                      <a:pPr marL="68580" marR="58419" algn="just">
                        <a:lnSpc>
                          <a:spcPts val="2400"/>
                        </a:lnSpc>
                        <a:spcBef>
                          <a:spcPts val="30"/>
                        </a:spcBef>
                      </a:pPr>
                      <a:endParaRPr lang="en-US" sz="2400" dirty="0">
                        <a:latin typeface="Times New Roman" panose="02020603050405020304" pitchFamily="18" charset="0"/>
                        <a:cs typeface="Times New Roman" panose="02020603050405020304" pitchFamily="18" charset="0"/>
                      </a:endParaRPr>
                    </a:p>
                    <a:p>
                      <a:pPr marL="68580" marR="58419" algn="just">
                        <a:lnSpc>
                          <a:spcPts val="2400"/>
                        </a:lnSpc>
                        <a:spcBef>
                          <a:spcPts val="30"/>
                        </a:spcBef>
                      </a:pPr>
                      <a:r>
                        <a:rPr sz="2400" dirty="0" err="1">
                          <a:latin typeface="Times New Roman" panose="02020603050405020304" pitchFamily="18" charset="0"/>
                          <a:cs typeface="Times New Roman" panose="02020603050405020304" pitchFamily="18" charset="0"/>
                        </a:rPr>
                        <a:t>Vận</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hành thử nghiệm trước khi  được Giấy </a:t>
                      </a:r>
                      <a:r>
                        <a:rPr sz="2400" dirty="0">
                          <a:latin typeface="Times New Roman" panose="02020603050405020304" pitchFamily="18" charset="0"/>
                          <a:cs typeface="Times New Roman" panose="02020603050405020304" pitchFamily="18" charset="0"/>
                        </a:rPr>
                        <a:t>xác </a:t>
                      </a:r>
                      <a:r>
                        <a:rPr sz="2400" spc="-5" dirty="0">
                          <a:latin typeface="Times New Roman" panose="02020603050405020304" pitchFamily="18" charset="0"/>
                          <a:cs typeface="Times New Roman" panose="02020603050405020304" pitchFamily="18" charset="0"/>
                        </a:rPr>
                        <a:t>nhận hoàn  thành các công trình </a:t>
                      </a:r>
                      <a:r>
                        <a:rPr sz="2400" spc="-5" dirty="0" err="1">
                          <a:latin typeface="Times New Roman" panose="02020603050405020304" pitchFamily="18" charset="0"/>
                          <a:cs typeface="Times New Roman" panose="02020603050405020304" pitchFamily="18" charset="0"/>
                        </a:rPr>
                        <a:t>bảo</a:t>
                      </a:r>
                      <a:r>
                        <a:rPr sz="2400" spc="52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vệ</a:t>
                      </a:r>
                      <a:r>
                        <a:rPr lang="en-US" sz="2400" spc="-5"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môi</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trường</a:t>
                      </a: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blipFill>
                      <a:blip r:embed="rId2"/>
                      <a:tile tx="0" ty="0" sx="100000" sy="100000" flip="none" algn="tl"/>
                    </a:blipFill>
                  </a:tcPr>
                </a:tc>
                <a:extLst>
                  <a:ext uri="{0D108BD9-81ED-4DB2-BD59-A6C34878D82A}">
                    <a16:rowId xmlns:a16="http://schemas.microsoft.com/office/drawing/2014/main" val="10002"/>
                  </a:ext>
                </a:extLst>
              </a:tr>
              <a:tr h="511097">
                <a:tc>
                  <a:txBody>
                    <a:bodyPr/>
                    <a:lstStyle/>
                    <a:p>
                      <a:pPr marL="68580" marR="59690" algn="ctr">
                        <a:lnSpc>
                          <a:spcPts val="2400"/>
                        </a:lnSpc>
                        <a:spcBef>
                          <a:spcPts val="30"/>
                        </a:spcBef>
                      </a:pPr>
                      <a:endParaRPr lang="en-US" sz="2400" b="0" dirty="0">
                        <a:solidFill>
                          <a:srgbClr val="6F2F9F"/>
                        </a:solidFill>
                        <a:latin typeface="Times New Roman" panose="02020603050405020304" pitchFamily="18" charset="0"/>
                        <a:cs typeface="Times New Roman" panose="02020603050405020304" pitchFamily="18" charset="0"/>
                      </a:endParaRPr>
                    </a:p>
                    <a:p>
                      <a:pPr marL="68580" marR="59690" algn="ctr">
                        <a:lnSpc>
                          <a:spcPts val="2400"/>
                        </a:lnSpc>
                        <a:spcBef>
                          <a:spcPts val="30"/>
                        </a:spcBef>
                      </a:pPr>
                      <a:r>
                        <a:rPr sz="2400" b="0" dirty="0" err="1">
                          <a:solidFill>
                            <a:srgbClr val="6F2F9F"/>
                          </a:solidFill>
                          <a:latin typeface="Times New Roman" panose="02020603050405020304" pitchFamily="18" charset="0"/>
                          <a:cs typeface="Times New Roman" panose="02020603050405020304" pitchFamily="18" charset="0"/>
                        </a:rPr>
                        <a:t>Giấy</a:t>
                      </a:r>
                      <a:r>
                        <a:rPr sz="2400" b="0" dirty="0">
                          <a:solidFill>
                            <a:srgbClr val="6F2F9F"/>
                          </a:solidFill>
                          <a:latin typeface="Times New Roman" panose="02020603050405020304" pitchFamily="18" charset="0"/>
                          <a:cs typeface="Times New Roman" panose="02020603050405020304" pitchFamily="18" charset="0"/>
                        </a:rPr>
                        <a:t> </a:t>
                      </a:r>
                      <a:r>
                        <a:rPr sz="2400" b="0" spc="-5" dirty="0">
                          <a:solidFill>
                            <a:srgbClr val="6F2F9F"/>
                          </a:solidFill>
                          <a:latin typeface="Times New Roman" panose="02020603050405020304" pitchFamily="18" charset="0"/>
                          <a:cs typeface="Times New Roman" panose="02020603050405020304" pitchFamily="18" charset="0"/>
                        </a:rPr>
                        <a:t>phép môi trường có </a:t>
                      </a:r>
                      <a:r>
                        <a:rPr sz="2400" b="0" dirty="0">
                          <a:solidFill>
                            <a:srgbClr val="6F2F9F"/>
                          </a:solidFill>
                          <a:latin typeface="Times New Roman" panose="02020603050405020304" pitchFamily="18" charset="0"/>
                          <a:cs typeface="Times New Roman" panose="02020603050405020304" pitchFamily="18" charset="0"/>
                        </a:rPr>
                        <a:t>thời  hạn</a:t>
                      </a:r>
                      <a:endParaRPr sz="2400" b="0" dirty="0">
                        <a:latin typeface="Times New Roman" panose="02020603050405020304" pitchFamily="18" charset="0"/>
                        <a:cs typeface="Times New Roman" panose="02020603050405020304" pitchFamily="18" charset="0"/>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blipFill>
                      <a:blip r:embed="rId2"/>
                      <a:tile tx="0" ty="0" sx="100000" sy="100000" flip="none" algn="tl"/>
                    </a:blipFill>
                  </a:tcPr>
                </a:tc>
                <a:tc>
                  <a:txBody>
                    <a:bodyPr/>
                    <a:lstStyle/>
                    <a:p>
                      <a:pPr marL="68580" algn="ctr">
                        <a:lnSpc>
                          <a:spcPts val="2355"/>
                        </a:lnSpc>
                      </a:pPr>
                      <a:endParaRPr lang="en-US" sz="2400" dirty="0">
                        <a:latin typeface="Times New Roman" panose="02020603050405020304" pitchFamily="18" charset="0"/>
                        <a:cs typeface="Times New Roman" panose="02020603050405020304" pitchFamily="18" charset="0"/>
                      </a:endParaRPr>
                    </a:p>
                    <a:p>
                      <a:pPr marL="68580" algn="ctr">
                        <a:lnSpc>
                          <a:spcPts val="2355"/>
                        </a:lnSpc>
                      </a:pPr>
                      <a:r>
                        <a:rPr sz="2400" dirty="0" err="1">
                          <a:latin typeface="Times New Roman" panose="02020603050405020304" pitchFamily="18" charset="0"/>
                          <a:cs typeface="Times New Roman" panose="02020603050405020304" pitchFamily="18" charset="0"/>
                        </a:rPr>
                        <a:t>Không</a:t>
                      </a:r>
                      <a:r>
                        <a:rPr sz="2400" dirty="0">
                          <a:latin typeface="Times New Roman" panose="02020603050405020304" pitchFamily="18" charset="0"/>
                          <a:cs typeface="Times New Roman" panose="02020603050405020304" pitchFamily="18" charset="0"/>
                        </a:rPr>
                        <a:t> có thời</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hạn</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blipFill>
                      <a:blip r:embed="rId2"/>
                      <a:tile tx="0" ty="0" sx="100000" sy="100000" flip="none" algn="tl"/>
                    </a:blipFill>
                  </a:tcPr>
                </a:tc>
                <a:extLst>
                  <a:ext uri="{0D108BD9-81ED-4DB2-BD59-A6C34878D82A}">
                    <a16:rowId xmlns:a16="http://schemas.microsoft.com/office/drawing/2014/main" val="10003"/>
                  </a:ext>
                </a:extLst>
              </a:tr>
              <a:tr h="1046924">
                <a:tc>
                  <a:txBody>
                    <a:bodyPr/>
                    <a:lstStyle/>
                    <a:p>
                      <a:pPr marL="68580" marR="58419" algn="ctr">
                        <a:lnSpc>
                          <a:spcPts val="2400"/>
                        </a:lnSpc>
                        <a:spcBef>
                          <a:spcPts val="30"/>
                        </a:spcBef>
                        <a:tabLst>
                          <a:tab pos="604520" algn="l"/>
                          <a:tab pos="1379220" algn="l"/>
                          <a:tab pos="2058670" algn="l"/>
                          <a:tab pos="2732405" algn="l"/>
                          <a:tab pos="3312160" algn="l"/>
                        </a:tabLst>
                      </a:pPr>
                      <a:r>
                        <a:rPr sz="2400" b="0" spc="-5" dirty="0">
                          <a:solidFill>
                            <a:srgbClr val="6F2F9F"/>
                          </a:solidFill>
                          <a:latin typeface="Times New Roman" panose="02020603050405020304" pitchFamily="18" charset="0"/>
                          <a:cs typeface="Times New Roman" panose="02020603050405020304" pitchFamily="18" charset="0"/>
                        </a:rPr>
                        <a:t>Chủ </a:t>
                      </a:r>
                      <a:r>
                        <a:rPr sz="2400" b="0" dirty="0">
                          <a:solidFill>
                            <a:srgbClr val="6F2F9F"/>
                          </a:solidFill>
                          <a:latin typeface="Times New Roman" panose="02020603050405020304" pitchFamily="18" charset="0"/>
                          <a:cs typeface="Times New Roman" panose="02020603050405020304" pitchFamily="18" charset="0"/>
                        </a:rPr>
                        <a:t>dự </a:t>
                      </a:r>
                      <a:r>
                        <a:rPr sz="2400" b="0" spc="-10" dirty="0">
                          <a:solidFill>
                            <a:srgbClr val="6F2F9F"/>
                          </a:solidFill>
                          <a:latin typeface="Times New Roman" panose="02020603050405020304" pitchFamily="18" charset="0"/>
                          <a:cs typeface="Times New Roman" panose="02020603050405020304" pitchFamily="18" charset="0"/>
                        </a:rPr>
                        <a:t>án </a:t>
                      </a:r>
                      <a:r>
                        <a:rPr sz="2400" b="0" spc="-5" dirty="0">
                          <a:solidFill>
                            <a:srgbClr val="6F2F9F"/>
                          </a:solidFill>
                          <a:latin typeface="Times New Roman" panose="02020603050405020304" pitchFamily="18" charset="0"/>
                          <a:cs typeface="Times New Roman" panose="02020603050405020304" pitchFamily="18" charset="0"/>
                        </a:rPr>
                        <a:t>đầu </a:t>
                      </a:r>
                      <a:r>
                        <a:rPr sz="2400" b="0" dirty="0">
                          <a:solidFill>
                            <a:srgbClr val="6F2F9F"/>
                          </a:solidFill>
                          <a:latin typeface="Times New Roman" panose="02020603050405020304" pitchFamily="18" charset="0"/>
                          <a:cs typeface="Times New Roman" panose="02020603050405020304" pitchFamily="18" charset="0"/>
                        </a:rPr>
                        <a:t>tư, </a:t>
                      </a:r>
                      <a:r>
                        <a:rPr sz="2400" b="0" spc="-5" dirty="0">
                          <a:solidFill>
                            <a:srgbClr val="6F2F9F"/>
                          </a:solidFill>
                          <a:latin typeface="Times New Roman" panose="02020603050405020304" pitchFamily="18" charset="0"/>
                          <a:cs typeface="Times New Roman" panose="02020603050405020304" pitchFamily="18" charset="0"/>
                        </a:rPr>
                        <a:t>cơ </a:t>
                      </a:r>
                      <a:r>
                        <a:rPr sz="2400" b="0" spc="-10" dirty="0">
                          <a:solidFill>
                            <a:srgbClr val="6F2F9F"/>
                          </a:solidFill>
                          <a:latin typeface="Times New Roman" panose="02020603050405020304" pitchFamily="18" charset="0"/>
                          <a:cs typeface="Times New Roman" panose="02020603050405020304" pitchFamily="18" charset="0"/>
                        </a:rPr>
                        <a:t>sở </a:t>
                      </a:r>
                      <a:r>
                        <a:rPr sz="2400" b="0" dirty="0" err="1">
                          <a:solidFill>
                            <a:srgbClr val="6F2F9F"/>
                          </a:solidFill>
                          <a:latin typeface="Times New Roman" panose="02020603050405020304" pitchFamily="18" charset="0"/>
                          <a:cs typeface="Times New Roman" panose="02020603050405020304" pitchFamily="18" charset="0"/>
                        </a:rPr>
                        <a:t>nộp</a:t>
                      </a:r>
                      <a:r>
                        <a:rPr sz="2400" b="0" dirty="0">
                          <a:solidFill>
                            <a:srgbClr val="6F2F9F"/>
                          </a:solidFill>
                          <a:latin typeface="Times New Roman" panose="02020603050405020304" pitchFamily="18" charset="0"/>
                          <a:cs typeface="Times New Roman" panose="02020603050405020304" pitchFamily="18" charset="0"/>
                        </a:rPr>
                        <a:t>  </a:t>
                      </a:r>
                      <a:r>
                        <a:rPr sz="2400" b="0" dirty="0" err="1">
                          <a:solidFill>
                            <a:srgbClr val="6F2F9F"/>
                          </a:solidFill>
                          <a:latin typeface="Times New Roman" panose="02020603050405020304" pitchFamily="18" charset="0"/>
                          <a:cs typeface="Times New Roman" panose="02020603050405020304" pitchFamily="18" charset="0"/>
                        </a:rPr>
                        <a:t>phí</a:t>
                      </a:r>
                      <a:r>
                        <a:rPr lang="en-US" sz="2400" b="0"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t</a:t>
                      </a:r>
                      <a:r>
                        <a:rPr sz="2400" b="0" dirty="0" err="1">
                          <a:solidFill>
                            <a:srgbClr val="6F2F9F"/>
                          </a:solidFill>
                          <a:latin typeface="Times New Roman" panose="02020603050405020304" pitchFamily="18" charset="0"/>
                          <a:cs typeface="Times New Roman" panose="02020603050405020304" pitchFamily="18" charset="0"/>
                        </a:rPr>
                        <a:t>hẩm</a:t>
                      </a:r>
                      <a:r>
                        <a:rPr sz="2400" b="0" dirty="0">
                          <a:solidFill>
                            <a:srgbClr val="6F2F9F"/>
                          </a:solidFill>
                          <a:latin typeface="Times New Roman" panose="02020603050405020304" pitchFamily="18" charset="0"/>
                          <a:cs typeface="Times New Roman" panose="02020603050405020304" pitchFamily="18" charset="0"/>
                        </a:rPr>
                        <a:t>	đ</a:t>
                      </a:r>
                      <a:r>
                        <a:rPr sz="2400" b="0" spc="-20" dirty="0">
                          <a:solidFill>
                            <a:srgbClr val="6F2F9F"/>
                          </a:solidFill>
                          <a:latin typeface="Times New Roman" panose="02020603050405020304" pitchFamily="18" charset="0"/>
                          <a:cs typeface="Times New Roman" panose="02020603050405020304" pitchFamily="18" charset="0"/>
                        </a:rPr>
                        <a:t>ị</a:t>
                      </a:r>
                      <a:r>
                        <a:rPr sz="2400" b="0" spc="5" dirty="0">
                          <a:solidFill>
                            <a:srgbClr val="6F2F9F"/>
                          </a:solidFill>
                          <a:latin typeface="Times New Roman" panose="02020603050405020304" pitchFamily="18" charset="0"/>
                          <a:cs typeface="Times New Roman" panose="02020603050405020304" pitchFamily="18" charset="0"/>
                        </a:rPr>
                        <a:t>n</a:t>
                      </a:r>
                      <a:r>
                        <a:rPr sz="2400" b="0" dirty="0">
                          <a:solidFill>
                            <a:srgbClr val="6F2F9F"/>
                          </a:solidFill>
                          <a:latin typeface="Times New Roman" panose="02020603050405020304" pitchFamily="18" charset="0"/>
                          <a:cs typeface="Times New Roman" panose="02020603050405020304" pitchFamily="18" charset="0"/>
                        </a:rPr>
                        <a:t>h	</a:t>
                      </a:r>
                      <a:r>
                        <a:rPr sz="2400" b="0" spc="-10" dirty="0">
                          <a:solidFill>
                            <a:srgbClr val="6F2F9F"/>
                          </a:solidFill>
                          <a:latin typeface="Times New Roman" panose="02020603050405020304" pitchFamily="18" charset="0"/>
                          <a:cs typeface="Times New Roman" panose="02020603050405020304" pitchFamily="18" charset="0"/>
                        </a:rPr>
                        <a:t>c</a:t>
                      </a:r>
                      <a:r>
                        <a:rPr sz="2400" b="0" dirty="0">
                          <a:solidFill>
                            <a:srgbClr val="6F2F9F"/>
                          </a:solidFill>
                          <a:latin typeface="Times New Roman" panose="02020603050405020304" pitchFamily="18" charset="0"/>
                          <a:cs typeface="Times New Roman" panose="02020603050405020304" pitchFamily="18" charset="0"/>
                        </a:rPr>
                        <a:t>ấ</a:t>
                      </a:r>
                      <a:r>
                        <a:rPr sz="2400" b="0" spc="-5" dirty="0">
                          <a:solidFill>
                            <a:srgbClr val="6F2F9F"/>
                          </a:solidFill>
                          <a:latin typeface="Times New Roman" panose="02020603050405020304" pitchFamily="18" charset="0"/>
                          <a:cs typeface="Times New Roman" panose="02020603050405020304" pitchFamily="18" charset="0"/>
                        </a:rPr>
                        <a:t>p</a:t>
                      </a:r>
                      <a:r>
                        <a:rPr sz="2400" b="0" dirty="0">
                          <a:solidFill>
                            <a:srgbClr val="6F2F9F"/>
                          </a:solidFill>
                          <a:latin typeface="Times New Roman" panose="02020603050405020304" pitchFamily="18" charset="0"/>
                          <a:cs typeface="Times New Roman" panose="02020603050405020304" pitchFamily="18" charset="0"/>
                        </a:rPr>
                        <a:t>,	</a:t>
                      </a:r>
                      <a:r>
                        <a:rPr sz="2400" b="0" spc="-10" dirty="0">
                          <a:solidFill>
                            <a:srgbClr val="6F2F9F"/>
                          </a:solidFill>
                          <a:latin typeface="Times New Roman" panose="02020603050405020304" pitchFamily="18" charset="0"/>
                          <a:cs typeface="Times New Roman" panose="02020603050405020304" pitchFamily="18" charset="0"/>
                        </a:rPr>
                        <a:t>c</a:t>
                      </a:r>
                      <a:r>
                        <a:rPr sz="2400" b="0" dirty="0">
                          <a:solidFill>
                            <a:srgbClr val="6F2F9F"/>
                          </a:solidFill>
                          <a:latin typeface="Times New Roman" panose="02020603050405020304" pitchFamily="18" charset="0"/>
                          <a:cs typeface="Times New Roman" panose="02020603050405020304" pitchFamily="18" charset="0"/>
                        </a:rPr>
                        <a:t>ấp	</a:t>
                      </a:r>
                      <a:r>
                        <a:rPr sz="2400" b="0" spc="-5" dirty="0" err="1">
                          <a:solidFill>
                            <a:srgbClr val="6F2F9F"/>
                          </a:solidFill>
                          <a:latin typeface="Times New Roman" panose="02020603050405020304" pitchFamily="18" charset="0"/>
                          <a:cs typeface="Times New Roman" panose="02020603050405020304" pitchFamily="18" charset="0"/>
                        </a:rPr>
                        <a:t>l</a:t>
                      </a:r>
                      <a:r>
                        <a:rPr sz="2400" b="0" dirty="0" err="1">
                          <a:solidFill>
                            <a:srgbClr val="6F2F9F"/>
                          </a:solidFill>
                          <a:latin typeface="Times New Roman" panose="02020603050405020304" pitchFamily="18" charset="0"/>
                          <a:cs typeface="Times New Roman" panose="02020603050405020304" pitchFamily="18" charset="0"/>
                        </a:rPr>
                        <a:t>ại</a:t>
                      </a:r>
                      <a:r>
                        <a:rPr sz="2400" b="0" dirty="0">
                          <a:solidFill>
                            <a:srgbClr val="6F2F9F"/>
                          </a:solidFill>
                          <a:latin typeface="Times New Roman" panose="02020603050405020304" pitchFamily="18" charset="0"/>
                          <a:cs typeface="Times New Roman" panose="02020603050405020304" pitchFamily="18" charset="0"/>
                        </a:rPr>
                        <a:t>,</a:t>
                      </a:r>
                      <a:r>
                        <a:rPr lang="en-US" sz="2400" b="0" dirty="0">
                          <a:solidFill>
                            <a:schemeClr val="tx1"/>
                          </a:solidFill>
                          <a:latin typeface="Times New Roman" panose="02020603050405020304" pitchFamily="18" charset="0"/>
                          <a:cs typeface="Times New Roman" panose="02020603050405020304" pitchFamily="18" charset="0"/>
                        </a:rPr>
                        <a:t> </a:t>
                      </a:r>
                      <a:r>
                        <a:rPr sz="2400" b="0" dirty="0" err="1">
                          <a:solidFill>
                            <a:srgbClr val="6F2F9F"/>
                          </a:solidFill>
                          <a:latin typeface="Times New Roman" panose="02020603050405020304" pitchFamily="18" charset="0"/>
                          <a:cs typeface="Times New Roman" panose="02020603050405020304" pitchFamily="18" charset="0"/>
                        </a:rPr>
                        <a:t>điều</a:t>
                      </a:r>
                      <a:r>
                        <a:rPr sz="2400" b="0" dirty="0">
                          <a:solidFill>
                            <a:srgbClr val="6F2F9F"/>
                          </a:solidFill>
                          <a:latin typeface="Times New Roman" panose="02020603050405020304" pitchFamily="18" charset="0"/>
                          <a:cs typeface="Times New Roman" panose="02020603050405020304" pitchFamily="18" charset="0"/>
                        </a:rPr>
                        <a:t> </a:t>
                      </a:r>
                      <a:r>
                        <a:rPr sz="2400" b="0" spc="-5" dirty="0">
                          <a:solidFill>
                            <a:srgbClr val="6F2F9F"/>
                          </a:solidFill>
                          <a:latin typeface="Times New Roman" panose="02020603050405020304" pitchFamily="18" charset="0"/>
                          <a:cs typeface="Times New Roman" panose="02020603050405020304" pitchFamily="18" charset="0"/>
                        </a:rPr>
                        <a:t>chỉnh</a:t>
                      </a:r>
                      <a:r>
                        <a:rPr sz="2400" b="0" spc="-25" dirty="0">
                          <a:solidFill>
                            <a:srgbClr val="6F2F9F"/>
                          </a:solidFill>
                          <a:latin typeface="Times New Roman" panose="02020603050405020304" pitchFamily="18" charset="0"/>
                          <a:cs typeface="Times New Roman" panose="02020603050405020304" pitchFamily="18" charset="0"/>
                        </a:rPr>
                        <a:t> </a:t>
                      </a:r>
                      <a:r>
                        <a:rPr sz="2400" b="0" spc="-5" dirty="0">
                          <a:solidFill>
                            <a:srgbClr val="6F2F9F"/>
                          </a:solidFill>
                          <a:latin typeface="Times New Roman" panose="02020603050405020304" pitchFamily="18" charset="0"/>
                          <a:cs typeface="Times New Roman" panose="02020603050405020304" pitchFamily="18" charset="0"/>
                        </a:rPr>
                        <a:t>GPMT</a:t>
                      </a:r>
                      <a:endParaRPr sz="2400" b="0" dirty="0">
                        <a:latin typeface="Times New Roman" panose="02020603050405020304" pitchFamily="18" charset="0"/>
                        <a:cs typeface="Times New Roman" panose="02020603050405020304" pitchFamily="18" charset="0"/>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blipFill>
                      <a:blip r:embed="rId2"/>
                      <a:tile tx="0" ty="0" sx="100000" sy="100000" flip="none" algn="tl"/>
                    </a:blipFill>
                  </a:tcPr>
                </a:tc>
                <a:tc>
                  <a:txBody>
                    <a:bodyPr/>
                    <a:lstStyle/>
                    <a:p>
                      <a:pPr marL="68580" algn="ctr">
                        <a:lnSpc>
                          <a:spcPts val="2355"/>
                        </a:lnSpc>
                      </a:pPr>
                      <a:endParaRPr lang="en-US" sz="2400" dirty="0">
                        <a:latin typeface="Times New Roman" panose="02020603050405020304" pitchFamily="18" charset="0"/>
                        <a:cs typeface="Times New Roman" panose="02020603050405020304" pitchFamily="18" charset="0"/>
                      </a:endParaRPr>
                    </a:p>
                    <a:p>
                      <a:pPr marL="68580" algn="ctr">
                        <a:lnSpc>
                          <a:spcPts val="2355"/>
                        </a:lnSpc>
                      </a:pPr>
                      <a:r>
                        <a:rPr lang="en-US" sz="2400" dirty="0">
                          <a:latin typeface="Times New Roman" panose="02020603050405020304" pitchFamily="18" charset="0"/>
                          <a:cs typeface="Times New Roman" panose="02020603050405020304" pitchFamily="18" charset="0"/>
                        </a:rPr>
                        <a:t>-</a:t>
                      </a:r>
                      <a:endParaRPr sz="2400" dirty="0">
                        <a:latin typeface="Times New Roman" panose="02020603050405020304" pitchFamily="18" charset="0"/>
                        <a:cs typeface="Times New Roman" panose="02020603050405020304" pitchFamily="18"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blipFill>
                      <a:blip r:embed="rId2"/>
                      <a:tile tx="0" ty="0" sx="100000" sy="100000" flip="none" algn="tl"/>
                    </a:blipFill>
                  </a:tcPr>
                </a:tc>
                <a:extLst>
                  <a:ext uri="{0D108BD9-81ED-4DB2-BD59-A6C34878D82A}">
                    <a16:rowId xmlns:a16="http://schemas.microsoft.com/office/drawing/2014/main" val="10004"/>
                  </a:ext>
                </a:extLst>
              </a:tr>
            </a:tbl>
          </a:graphicData>
        </a:graphic>
      </p:graphicFrame>
      <p:sp>
        <p:nvSpPr>
          <p:cNvPr id="5" name="object 5"/>
          <p:cNvSpPr/>
          <p:nvPr/>
        </p:nvSpPr>
        <p:spPr>
          <a:xfrm>
            <a:off x="10731500" y="5410200"/>
            <a:ext cx="1460499" cy="1447798"/>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013200"/>
            <a:ext cx="448945" cy="2844800"/>
          </a:xfrm>
          <a:custGeom>
            <a:avLst/>
            <a:gdLst/>
            <a:ahLst/>
            <a:cxnLst/>
            <a:rect l="l" t="t" r="r" b="b"/>
            <a:pathLst>
              <a:path w="448945" h="2844800">
                <a:moveTo>
                  <a:pt x="0" y="0"/>
                </a:moveTo>
                <a:lnTo>
                  <a:pt x="0" y="2844799"/>
                </a:lnTo>
                <a:lnTo>
                  <a:pt x="448729" y="2844799"/>
                </a:lnTo>
                <a:lnTo>
                  <a:pt x="0" y="0"/>
                </a:lnTo>
                <a:close/>
              </a:path>
            </a:pathLst>
          </a:custGeom>
          <a:solidFill>
            <a:srgbClr val="90C225">
              <a:alpha val="85096"/>
            </a:srgbClr>
          </a:solidFill>
        </p:spPr>
        <p:txBody>
          <a:bodyPr wrap="square" lIns="0" tIns="0" rIns="0" bIns="0" rtlCol="0"/>
          <a:lstStyle/>
          <a:p>
            <a:endParaRPr/>
          </a:p>
        </p:txBody>
      </p:sp>
      <p:graphicFrame>
        <p:nvGraphicFramePr>
          <p:cNvPr id="4" name="object 4"/>
          <p:cNvGraphicFramePr>
            <a:graphicFrameLocks noGrp="1"/>
          </p:cNvGraphicFramePr>
          <p:nvPr>
            <p:extLst>
              <p:ext uri="{D42A27DB-BD31-4B8C-83A1-F6EECF244321}">
                <p14:modId xmlns:p14="http://schemas.microsoft.com/office/powerpoint/2010/main" val="13108923"/>
              </p:ext>
            </p:extLst>
          </p:nvPr>
        </p:nvGraphicFramePr>
        <p:xfrm>
          <a:off x="257129" y="1447800"/>
          <a:ext cx="9448800" cy="3385184"/>
        </p:xfrm>
        <a:graphic>
          <a:graphicData uri="http://schemas.openxmlformats.org/drawingml/2006/table">
            <a:tbl>
              <a:tblPr firstRow="1" bandRow="1">
                <a:tableStyleId>{2D5ABB26-0587-4C30-8999-92F81FD0307C}</a:tableStyleId>
              </a:tblPr>
              <a:tblGrid>
                <a:gridCol w="5587117">
                  <a:extLst>
                    <a:ext uri="{9D8B030D-6E8A-4147-A177-3AD203B41FA5}">
                      <a16:colId xmlns:a16="http://schemas.microsoft.com/office/drawing/2014/main" val="20000"/>
                    </a:ext>
                  </a:extLst>
                </a:gridCol>
                <a:gridCol w="3861683">
                  <a:extLst>
                    <a:ext uri="{9D8B030D-6E8A-4147-A177-3AD203B41FA5}">
                      <a16:colId xmlns:a16="http://schemas.microsoft.com/office/drawing/2014/main" val="20001"/>
                    </a:ext>
                  </a:extLst>
                </a:gridCol>
              </a:tblGrid>
              <a:tr h="459104">
                <a:tc>
                  <a:txBody>
                    <a:bodyPr/>
                    <a:lstStyle/>
                    <a:p>
                      <a:pPr marL="354965">
                        <a:lnSpc>
                          <a:spcPts val="2810"/>
                        </a:lnSpc>
                      </a:pPr>
                      <a:r>
                        <a:rPr sz="2400" b="1" spc="-5" dirty="0">
                          <a:solidFill>
                            <a:srgbClr val="FF0000"/>
                          </a:solidFill>
                          <a:latin typeface="Times New Roman" panose="02020603050405020304" pitchFamily="18" charset="0"/>
                          <a:cs typeface="Times New Roman" panose="02020603050405020304" pitchFamily="18" charset="0"/>
                        </a:rPr>
                        <a:t>Luật BVMT </a:t>
                      </a:r>
                      <a:r>
                        <a:rPr sz="2400" b="1" dirty="0">
                          <a:solidFill>
                            <a:srgbClr val="FF0000"/>
                          </a:solidFill>
                          <a:latin typeface="Times New Roman" panose="02020603050405020304" pitchFamily="18" charset="0"/>
                          <a:cs typeface="Times New Roman" panose="02020603050405020304" pitchFamily="18" charset="0"/>
                        </a:rPr>
                        <a:t>năm</a:t>
                      </a:r>
                      <a:r>
                        <a:rPr sz="2400" b="1" spc="-100" dirty="0">
                          <a:solidFill>
                            <a:srgbClr val="FF0000"/>
                          </a:solidFill>
                          <a:latin typeface="Times New Roman" panose="02020603050405020304" pitchFamily="18" charset="0"/>
                          <a:cs typeface="Times New Roman" panose="02020603050405020304" pitchFamily="18" charset="0"/>
                        </a:rPr>
                        <a:t> </a:t>
                      </a:r>
                      <a:r>
                        <a:rPr sz="2400" b="1" dirty="0">
                          <a:solidFill>
                            <a:srgbClr val="FF0000"/>
                          </a:solidFill>
                          <a:latin typeface="Times New Roman" panose="02020603050405020304" pitchFamily="18" charset="0"/>
                          <a:cs typeface="Times New Roman" panose="02020603050405020304" pitchFamily="18" charset="0"/>
                        </a:rPr>
                        <a:t>2020</a:t>
                      </a:r>
                      <a:endParaRPr sz="2400" dirty="0">
                        <a:latin typeface="Times New Roman" panose="02020603050405020304" pitchFamily="18" charset="0"/>
                        <a:cs typeface="Times New Roman" panose="02020603050405020304" pitchFamily="18"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tcPr>
                </a:tc>
                <a:tc>
                  <a:txBody>
                    <a:bodyPr/>
                    <a:lstStyle/>
                    <a:p>
                      <a:pPr marL="355600">
                        <a:lnSpc>
                          <a:spcPts val="2810"/>
                        </a:lnSpc>
                      </a:pPr>
                      <a:r>
                        <a:rPr sz="2400" b="1" spc="-5" dirty="0">
                          <a:solidFill>
                            <a:srgbClr val="FF0000"/>
                          </a:solidFill>
                          <a:latin typeface="Times New Roman" panose="02020603050405020304" pitchFamily="18" charset="0"/>
                          <a:cs typeface="Times New Roman" panose="02020603050405020304" pitchFamily="18" charset="0"/>
                        </a:rPr>
                        <a:t>Luật BVMT năm</a:t>
                      </a:r>
                      <a:r>
                        <a:rPr sz="2400" b="1" spc="-90" dirty="0">
                          <a:solidFill>
                            <a:srgbClr val="FF0000"/>
                          </a:solidFill>
                          <a:latin typeface="Times New Roman" panose="02020603050405020304" pitchFamily="18" charset="0"/>
                          <a:cs typeface="Times New Roman" panose="02020603050405020304" pitchFamily="18" charset="0"/>
                        </a:rPr>
                        <a:t> </a:t>
                      </a:r>
                      <a:r>
                        <a:rPr sz="2400" b="1" spc="-5" dirty="0">
                          <a:solidFill>
                            <a:srgbClr val="FF0000"/>
                          </a:solidFill>
                          <a:latin typeface="Times New Roman" panose="02020603050405020304" pitchFamily="18" charset="0"/>
                          <a:cs typeface="Times New Roman" panose="02020603050405020304" pitchFamily="18" charset="0"/>
                        </a:rPr>
                        <a:t>2014</a:t>
                      </a:r>
                      <a:endParaRPr sz="2400">
                        <a:latin typeface="Times New Roman" panose="02020603050405020304" pitchFamily="18" charset="0"/>
                        <a:cs typeface="Times New Roman" panose="02020603050405020304" pitchFamily="18"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tcPr>
                </a:tc>
                <a:extLst>
                  <a:ext uri="{0D108BD9-81ED-4DB2-BD59-A6C34878D82A}">
                    <a16:rowId xmlns:a16="http://schemas.microsoft.com/office/drawing/2014/main" val="10000"/>
                  </a:ext>
                </a:extLst>
              </a:tr>
              <a:tr h="1463040">
                <a:tc>
                  <a:txBody>
                    <a:bodyPr/>
                    <a:lstStyle/>
                    <a:p>
                      <a:pPr marL="68580" marR="59690" algn="just">
                        <a:lnSpc>
                          <a:spcPts val="2880"/>
                        </a:lnSpc>
                        <a:spcBef>
                          <a:spcPts val="30"/>
                        </a:spcBef>
                      </a:pPr>
                      <a:r>
                        <a:rPr sz="2400" b="0" dirty="0">
                          <a:solidFill>
                            <a:srgbClr val="6F2F9F"/>
                          </a:solidFill>
                          <a:latin typeface="Times New Roman" panose="02020603050405020304" pitchFamily="18" charset="0"/>
                          <a:cs typeface="Times New Roman" panose="02020603050405020304" pitchFamily="18" charset="0"/>
                        </a:rPr>
                        <a:t>Phân </a:t>
                      </a:r>
                      <a:r>
                        <a:rPr sz="2400" b="0" spc="-5" dirty="0">
                          <a:solidFill>
                            <a:srgbClr val="6F2F9F"/>
                          </a:solidFill>
                          <a:latin typeface="Times New Roman" panose="02020603050405020304" pitchFamily="18" charset="0"/>
                          <a:cs typeface="Times New Roman" panose="02020603050405020304" pitchFamily="18" charset="0"/>
                        </a:rPr>
                        <a:t>cấp sự cố môi  trường và </a:t>
                      </a:r>
                      <a:r>
                        <a:rPr sz="2400" b="0" dirty="0">
                          <a:solidFill>
                            <a:srgbClr val="6F2F9F"/>
                          </a:solidFill>
                          <a:latin typeface="Times New Roman" panose="02020603050405020304" pitchFamily="18" charset="0"/>
                          <a:cs typeface="Times New Roman" panose="02020603050405020304" pitchFamily="18" charset="0"/>
                        </a:rPr>
                        <a:t>các giai </a:t>
                      </a:r>
                      <a:r>
                        <a:rPr sz="2400" b="0" spc="-5" dirty="0">
                          <a:solidFill>
                            <a:srgbClr val="6F2F9F"/>
                          </a:solidFill>
                          <a:latin typeface="Times New Roman" panose="02020603050405020304" pitchFamily="18" charset="0"/>
                          <a:cs typeface="Times New Roman" panose="02020603050405020304" pitchFamily="18" charset="0"/>
                        </a:rPr>
                        <a:t>đoạn  chuẩn bị </a:t>
                      </a:r>
                      <a:r>
                        <a:rPr sz="2400" b="0" dirty="0">
                          <a:solidFill>
                            <a:srgbClr val="6F2F9F"/>
                          </a:solidFill>
                          <a:latin typeface="Times New Roman" panose="02020603050405020304" pitchFamily="18" charset="0"/>
                          <a:cs typeface="Times New Roman" panose="02020603050405020304" pitchFamily="18" charset="0"/>
                        </a:rPr>
                        <a:t>ứng phó </a:t>
                      </a:r>
                      <a:r>
                        <a:rPr sz="2400" b="0" spc="5" dirty="0">
                          <a:solidFill>
                            <a:srgbClr val="6F2F9F"/>
                          </a:solidFill>
                          <a:latin typeface="Times New Roman" panose="02020603050405020304" pitchFamily="18" charset="0"/>
                          <a:cs typeface="Times New Roman" panose="02020603050405020304" pitchFamily="18" charset="0"/>
                        </a:rPr>
                        <a:t>sự </a:t>
                      </a:r>
                      <a:r>
                        <a:rPr sz="2400" b="0" spc="-5" dirty="0">
                          <a:solidFill>
                            <a:srgbClr val="6F2F9F"/>
                          </a:solidFill>
                          <a:latin typeface="Times New Roman" panose="02020603050405020304" pitchFamily="18" charset="0"/>
                          <a:cs typeface="Times New Roman" panose="02020603050405020304" pitchFamily="18" charset="0"/>
                        </a:rPr>
                        <a:t>cố  môi</a:t>
                      </a:r>
                      <a:r>
                        <a:rPr sz="2400" b="0" dirty="0">
                          <a:solidFill>
                            <a:srgbClr val="6F2F9F"/>
                          </a:solidFill>
                          <a:latin typeface="Times New Roman" panose="02020603050405020304" pitchFamily="18" charset="0"/>
                          <a:cs typeface="Times New Roman" panose="02020603050405020304" pitchFamily="18" charset="0"/>
                        </a:rPr>
                        <a:t> </a:t>
                      </a:r>
                      <a:r>
                        <a:rPr sz="2400" b="0" spc="-5" dirty="0">
                          <a:solidFill>
                            <a:srgbClr val="6F2F9F"/>
                          </a:solidFill>
                          <a:latin typeface="Times New Roman" panose="02020603050405020304" pitchFamily="18" charset="0"/>
                          <a:cs typeface="Times New Roman" panose="02020603050405020304" pitchFamily="18" charset="0"/>
                        </a:rPr>
                        <a:t>trường</a:t>
                      </a:r>
                      <a:endParaRPr sz="2400" b="0" dirty="0">
                        <a:latin typeface="Times New Roman" panose="02020603050405020304" pitchFamily="18" charset="0"/>
                        <a:cs typeface="Times New Roman" panose="02020603050405020304" pitchFamily="18" charset="0"/>
                      </a:endParaRPr>
                    </a:p>
                  </a:txBody>
                  <a:tcPr marL="0" marR="0" marT="38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tcPr>
                </a:tc>
                <a:tc>
                  <a:txBody>
                    <a:bodyPr/>
                    <a:lstStyle/>
                    <a:p>
                      <a:pPr marL="68580">
                        <a:lnSpc>
                          <a:spcPts val="2815"/>
                        </a:lnSpc>
                        <a:tabLst>
                          <a:tab pos="939165" algn="l"/>
                          <a:tab pos="1758950" algn="l"/>
                          <a:tab pos="2405380" algn="l"/>
                          <a:tab pos="2844165" algn="l"/>
                          <a:tab pos="3328670" algn="l"/>
                        </a:tabLst>
                      </a:pPr>
                      <a:r>
                        <a:rPr sz="2400" spc="-5" dirty="0">
                          <a:latin typeface="Times New Roman" panose="02020603050405020304" pitchFamily="18" charset="0"/>
                          <a:cs typeface="Times New Roman" panose="02020603050405020304" pitchFamily="18" charset="0"/>
                        </a:rPr>
                        <a:t>Chưa	phân	cấp	</a:t>
                      </a:r>
                      <a:r>
                        <a:rPr sz="2400" dirty="0">
                          <a:latin typeface="Times New Roman" panose="02020603050405020304" pitchFamily="18" charset="0"/>
                          <a:cs typeface="Times New Roman" panose="02020603050405020304" pitchFamily="18" charset="0"/>
                        </a:rPr>
                        <a:t>rõ	</a:t>
                      </a:r>
                      <a:r>
                        <a:rPr sz="2400" spc="5" dirty="0" err="1">
                          <a:latin typeface="Times New Roman" panose="02020603050405020304" pitchFamily="18" charset="0"/>
                          <a:cs typeface="Times New Roman" panose="02020603050405020304" pitchFamily="18" charset="0"/>
                        </a:rPr>
                        <a:t>sự</a:t>
                      </a:r>
                      <a:r>
                        <a:rPr lang="en-US" sz="2400" spc="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cố</a:t>
                      </a:r>
                      <a:endParaRPr sz="2400" dirty="0">
                        <a:latin typeface="Times New Roman" panose="02020603050405020304" pitchFamily="18" charset="0"/>
                        <a:cs typeface="Times New Roman" panose="02020603050405020304" pitchFamily="18" charset="0"/>
                      </a:endParaRPr>
                    </a:p>
                    <a:p>
                      <a:pPr marL="68580">
                        <a:lnSpc>
                          <a:spcPct val="100000"/>
                        </a:lnSpc>
                      </a:pPr>
                      <a:r>
                        <a:rPr sz="2400" spc="-5" dirty="0">
                          <a:latin typeface="Times New Roman" panose="02020603050405020304" pitchFamily="18" charset="0"/>
                          <a:cs typeface="Times New Roman" panose="02020603050405020304" pitchFamily="18" charset="0"/>
                        </a:rPr>
                        <a:t>môi trường</a:t>
                      </a:r>
                      <a:endParaRPr sz="2400" dirty="0">
                        <a:latin typeface="Times New Roman" panose="02020603050405020304" pitchFamily="18" charset="0"/>
                        <a:cs typeface="Times New Roman" panose="02020603050405020304" pitchFamily="18" charset="0"/>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tcPr>
                </a:tc>
                <a:extLst>
                  <a:ext uri="{0D108BD9-81ED-4DB2-BD59-A6C34878D82A}">
                    <a16:rowId xmlns:a16="http://schemas.microsoft.com/office/drawing/2014/main" val="10001"/>
                  </a:ext>
                </a:extLst>
              </a:tr>
              <a:tr h="1463040">
                <a:tc>
                  <a:txBody>
                    <a:bodyPr/>
                    <a:lstStyle/>
                    <a:p>
                      <a:pPr marL="68580" algn="just">
                        <a:lnSpc>
                          <a:spcPts val="2815"/>
                        </a:lnSpc>
                      </a:pPr>
                      <a:r>
                        <a:rPr sz="2400" b="0" dirty="0">
                          <a:solidFill>
                            <a:srgbClr val="6F2F9F"/>
                          </a:solidFill>
                          <a:latin typeface="Times New Roman" panose="02020603050405020304" pitchFamily="18" charset="0"/>
                          <a:cs typeface="Times New Roman" panose="02020603050405020304" pitchFamily="18" charset="0"/>
                        </a:rPr>
                        <a:t>Quy </a:t>
                      </a:r>
                      <a:r>
                        <a:rPr sz="2400" b="0" spc="-5" dirty="0">
                          <a:solidFill>
                            <a:srgbClr val="6F2F9F"/>
                          </a:solidFill>
                          <a:latin typeface="Times New Roman" panose="02020603050405020304" pitchFamily="18" charset="0"/>
                          <a:cs typeface="Times New Roman" panose="02020603050405020304" pitchFamily="18" charset="0"/>
                        </a:rPr>
                        <a:t>định </a:t>
                      </a:r>
                      <a:r>
                        <a:rPr sz="2400" b="0" spc="-5" dirty="0" err="1">
                          <a:solidFill>
                            <a:srgbClr val="6F2F9F"/>
                          </a:solidFill>
                          <a:latin typeface="Times New Roman" panose="02020603050405020304" pitchFamily="18" charset="0"/>
                          <a:cs typeface="Times New Roman" panose="02020603050405020304" pitchFamily="18" charset="0"/>
                        </a:rPr>
                        <a:t>rõ</a:t>
                      </a:r>
                      <a:r>
                        <a:rPr sz="2400" b="0" spc="-5" dirty="0">
                          <a:solidFill>
                            <a:srgbClr val="6F2F9F"/>
                          </a:solidFill>
                          <a:latin typeface="Times New Roman" panose="02020603050405020304" pitchFamily="18" charset="0"/>
                          <a:cs typeface="Times New Roman" panose="02020603050405020304" pitchFamily="18" charset="0"/>
                        </a:rPr>
                        <a:t> </a:t>
                      </a:r>
                      <a:r>
                        <a:rPr lang="en-US" sz="2400" b="0" spc="-5" dirty="0" err="1">
                          <a:solidFill>
                            <a:srgbClr val="6F2F9F"/>
                          </a:solidFill>
                          <a:latin typeface="Times New Roman" panose="02020603050405020304" pitchFamily="18" charset="0"/>
                          <a:cs typeface="Times New Roman" panose="02020603050405020304" pitchFamily="18" charset="0"/>
                        </a:rPr>
                        <a:t>t</a:t>
                      </a:r>
                      <a:r>
                        <a:rPr sz="2400" b="0" spc="-5" dirty="0" err="1">
                          <a:solidFill>
                            <a:srgbClr val="6F2F9F"/>
                          </a:solidFill>
                          <a:latin typeface="Times New Roman" panose="02020603050405020304" pitchFamily="18" charset="0"/>
                          <a:cs typeface="Times New Roman" panose="02020603050405020304" pitchFamily="18" charset="0"/>
                        </a:rPr>
                        <a:t>ổ</a:t>
                      </a:r>
                      <a:r>
                        <a:rPr sz="2400" b="0" spc="-5"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chức</a:t>
                      </a:r>
                      <a:r>
                        <a:rPr sz="2400" b="0" spc="-5" dirty="0">
                          <a:solidFill>
                            <a:srgbClr val="6F2F9F"/>
                          </a:solidFill>
                          <a:latin typeface="Times New Roman" panose="02020603050405020304" pitchFamily="18" charset="0"/>
                          <a:cs typeface="Times New Roman" panose="02020603050405020304" pitchFamily="18" charset="0"/>
                        </a:rPr>
                        <a:t> </a:t>
                      </a:r>
                      <a:r>
                        <a:rPr sz="2400" b="0" dirty="0" err="1">
                          <a:solidFill>
                            <a:srgbClr val="6F2F9F"/>
                          </a:solidFill>
                          <a:latin typeface="Times New Roman" panose="02020603050405020304" pitchFamily="18" charset="0"/>
                          <a:cs typeface="Times New Roman" panose="02020603050405020304" pitchFamily="18" charset="0"/>
                        </a:rPr>
                        <a:t>ứng</a:t>
                      </a:r>
                      <a:r>
                        <a:rPr lang="en-US" sz="2400" b="0" dirty="0">
                          <a:solidFill>
                            <a:srgbClr val="6F2F9F"/>
                          </a:solidFill>
                          <a:latin typeface="Times New Roman" panose="02020603050405020304" pitchFamily="18" charset="0"/>
                          <a:cs typeface="Times New Roman" panose="02020603050405020304" pitchFamily="18" charset="0"/>
                        </a:rPr>
                        <a:t> </a:t>
                      </a:r>
                      <a:r>
                        <a:rPr sz="2400" b="0" dirty="0" err="1">
                          <a:solidFill>
                            <a:srgbClr val="6F2F9F"/>
                          </a:solidFill>
                          <a:latin typeface="Times New Roman" panose="02020603050405020304" pitchFamily="18" charset="0"/>
                          <a:cs typeface="Times New Roman" panose="02020603050405020304" pitchFamily="18" charset="0"/>
                        </a:rPr>
                        <a:t>phó</a:t>
                      </a:r>
                      <a:r>
                        <a:rPr sz="2400" b="0" dirty="0">
                          <a:solidFill>
                            <a:srgbClr val="6F2F9F"/>
                          </a:solidFill>
                          <a:latin typeface="Times New Roman" panose="02020603050405020304" pitchFamily="18" charset="0"/>
                          <a:cs typeface="Times New Roman" panose="02020603050405020304" pitchFamily="18" charset="0"/>
                        </a:rPr>
                        <a:t> </a:t>
                      </a:r>
                      <a:r>
                        <a:rPr sz="2400" b="0" spc="-5" dirty="0">
                          <a:solidFill>
                            <a:srgbClr val="6F2F9F"/>
                          </a:solidFill>
                          <a:latin typeface="Times New Roman" panose="02020603050405020304" pitchFamily="18" charset="0"/>
                          <a:cs typeface="Times New Roman" panose="02020603050405020304" pitchFamily="18" charset="0"/>
                        </a:rPr>
                        <a:t>sự </a:t>
                      </a:r>
                      <a:r>
                        <a:rPr sz="2400" b="0" dirty="0">
                          <a:solidFill>
                            <a:srgbClr val="6F2F9F"/>
                          </a:solidFill>
                          <a:latin typeface="Times New Roman" panose="02020603050405020304" pitchFamily="18" charset="0"/>
                          <a:cs typeface="Times New Roman" panose="02020603050405020304" pitchFamily="18" charset="0"/>
                        </a:rPr>
                        <a:t>cố </a:t>
                      </a:r>
                      <a:r>
                        <a:rPr sz="2400" b="0" spc="-5" dirty="0">
                          <a:solidFill>
                            <a:srgbClr val="6F2F9F"/>
                          </a:solidFill>
                          <a:latin typeface="Times New Roman" panose="02020603050405020304" pitchFamily="18" charset="0"/>
                          <a:cs typeface="Times New Roman" panose="02020603050405020304" pitchFamily="18" charset="0"/>
                        </a:rPr>
                        <a:t>môi </a:t>
                      </a:r>
                      <a:r>
                        <a:rPr sz="2400" b="0" dirty="0" err="1">
                          <a:solidFill>
                            <a:srgbClr val="6F2F9F"/>
                          </a:solidFill>
                          <a:latin typeface="Times New Roman" panose="02020603050405020304" pitchFamily="18" charset="0"/>
                          <a:cs typeface="Times New Roman" panose="02020603050405020304" pitchFamily="18" charset="0"/>
                        </a:rPr>
                        <a:t>trường</a:t>
                      </a:r>
                      <a:r>
                        <a:rPr sz="2400" b="0" dirty="0">
                          <a:solidFill>
                            <a:srgbClr val="6F2F9F"/>
                          </a:solidFill>
                          <a:latin typeface="Times New Roman" panose="02020603050405020304" pitchFamily="18" charset="0"/>
                          <a:cs typeface="Times New Roman" panose="02020603050405020304" pitchFamily="18" charset="0"/>
                        </a:rPr>
                        <a:t> </a:t>
                      </a:r>
                      <a:r>
                        <a:rPr sz="2400" b="0" spc="-5" dirty="0" err="1">
                          <a:solidFill>
                            <a:srgbClr val="6F2F9F"/>
                          </a:solidFill>
                          <a:latin typeface="Times New Roman" panose="02020603050405020304" pitchFamily="18" charset="0"/>
                          <a:cs typeface="Times New Roman" panose="02020603050405020304" pitchFamily="18" charset="0"/>
                        </a:rPr>
                        <a:t>cấp</a:t>
                      </a:r>
                      <a:r>
                        <a:rPr sz="2400" b="0" spc="-5" dirty="0">
                          <a:solidFill>
                            <a:srgbClr val="6F2F9F"/>
                          </a:solidFill>
                          <a:latin typeface="Times New Roman" panose="02020603050405020304" pitchFamily="18" charset="0"/>
                          <a:cs typeface="Times New Roman" panose="02020603050405020304" pitchFamily="18" charset="0"/>
                        </a:rPr>
                        <a:t> cơ </a:t>
                      </a:r>
                      <a:r>
                        <a:rPr sz="2400" b="0" spc="5" dirty="0">
                          <a:solidFill>
                            <a:srgbClr val="6F2F9F"/>
                          </a:solidFill>
                          <a:latin typeface="Times New Roman" panose="02020603050405020304" pitchFamily="18" charset="0"/>
                          <a:cs typeface="Times New Roman" panose="02020603050405020304" pitchFamily="18" charset="0"/>
                        </a:rPr>
                        <a:t>sở, </a:t>
                      </a:r>
                      <a:r>
                        <a:rPr sz="2400" b="0" spc="-5" dirty="0">
                          <a:solidFill>
                            <a:srgbClr val="6F2F9F"/>
                          </a:solidFill>
                          <a:latin typeface="Times New Roman" panose="02020603050405020304" pitchFamily="18" charset="0"/>
                          <a:cs typeface="Times New Roman" panose="02020603050405020304" pitchFamily="18" charset="0"/>
                        </a:rPr>
                        <a:t>cấp </a:t>
                      </a:r>
                      <a:r>
                        <a:rPr sz="2400" b="0" dirty="0">
                          <a:solidFill>
                            <a:srgbClr val="6F2F9F"/>
                          </a:solidFill>
                          <a:latin typeface="Times New Roman" panose="02020603050405020304" pitchFamily="18" charset="0"/>
                          <a:cs typeface="Times New Roman" panose="02020603050405020304" pitchFamily="18" charset="0"/>
                        </a:rPr>
                        <a:t>huyện,  </a:t>
                      </a:r>
                      <a:r>
                        <a:rPr sz="2400" b="0" spc="-5" dirty="0">
                          <a:solidFill>
                            <a:srgbClr val="6F2F9F"/>
                          </a:solidFill>
                          <a:latin typeface="Times New Roman" panose="02020603050405020304" pitchFamily="18" charset="0"/>
                          <a:cs typeface="Times New Roman" panose="02020603050405020304" pitchFamily="18" charset="0"/>
                        </a:rPr>
                        <a:t>cấp</a:t>
                      </a:r>
                      <a:r>
                        <a:rPr sz="2400" b="0" spc="5" dirty="0">
                          <a:solidFill>
                            <a:srgbClr val="6F2F9F"/>
                          </a:solidFill>
                          <a:latin typeface="Times New Roman" panose="02020603050405020304" pitchFamily="18" charset="0"/>
                          <a:cs typeface="Times New Roman" panose="02020603050405020304" pitchFamily="18" charset="0"/>
                        </a:rPr>
                        <a:t> </a:t>
                      </a:r>
                      <a:r>
                        <a:rPr sz="2400" b="0" dirty="0">
                          <a:solidFill>
                            <a:srgbClr val="6F2F9F"/>
                          </a:solidFill>
                          <a:latin typeface="Times New Roman" panose="02020603050405020304" pitchFamily="18" charset="0"/>
                          <a:cs typeface="Times New Roman" panose="02020603050405020304" pitchFamily="18" charset="0"/>
                        </a:rPr>
                        <a:t>tỉnh</a:t>
                      </a:r>
                      <a:endParaRPr sz="2400" b="0" dirty="0">
                        <a:latin typeface="Times New Roman" panose="02020603050405020304" pitchFamily="18" charset="0"/>
                        <a:cs typeface="Times New Roman" panose="02020603050405020304" pitchFamily="18"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tcPr>
                </a:tc>
                <a:tc>
                  <a:txBody>
                    <a:bodyPr/>
                    <a:lstStyle/>
                    <a:p>
                      <a:pPr marL="68580">
                        <a:lnSpc>
                          <a:spcPts val="2815"/>
                        </a:lnSpc>
                      </a:pPr>
                      <a:r>
                        <a:rPr sz="2400" spc="-5" dirty="0">
                          <a:latin typeface="Times New Roman" panose="02020603050405020304" pitchFamily="18" charset="0"/>
                          <a:cs typeface="Times New Roman" panose="02020603050405020304" pitchFamily="18" charset="0"/>
                        </a:rPr>
                        <a:t>Chưa quy định </a:t>
                      </a:r>
                      <a:r>
                        <a:rPr sz="2400" dirty="0">
                          <a:latin typeface="Times New Roman" panose="02020603050405020304" pitchFamily="18" charset="0"/>
                          <a:cs typeface="Times New Roman" panose="02020603050405020304" pitchFamily="18" charset="0"/>
                        </a:rPr>
                        <a:t>rõ tổ</a:t>
                      </a:r>
                      <a:r>
                        <a:rPr sz="2400" spc="16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chức</a:t>
                      </a:r>
                      <a:endParaRPr sz="2400" dirty="0">
                        <a:latin typeface="Times New Roman" panose="02020603050405020304" pitchFamily="18" charset="0"/>
                        <a:cs typeface="Times New Roman" panose="02020603050405020304" pitchFamily="18" charset="0"/>
                      </a:endParaRPr>
                    </a:p>
                    <a:p>
                      <a:pPr marL="68580" marR="60960">
                        <a:lnSpc>
                          <a:spcPct val="100000"/>
                        </a:lnSpc>
                        <a:tabLst>
                          <a:tab pos="943610" algn="l"/>
                          <a:tab pos="1794510" algn="l"/>
                          <a:tab pos="2473960" algn="l"/>
                          <a:tab pos="3145790" algn="l"/>
                        </a:tabLst>
                      </a:pPr>
                      <a:r>
                        <a:rPr lang="en-US" sz="2400" dirty="0" err="1">
                          <a:latin typeface="Times New Roman" panose="02020603050405020304" pitchFamily="18" charset="0"/>
                          <a:cs typeface="Times New Roman" panose="02020603050405020304" pitchFamily="18" charset="0"/>
                        </a:rPr>
                        <a:t>Ứ</a:t>
                      </a:r>
                      <a:r>
                        <a:rPr sz="2400" spc="-5" dirty="0" err="1">
                          <a:latin typeface="Times New Roman" panose="02020603050405020304" pitchFamily="18" charset="0"/>
                          <a:cs typeface="Times New Roman" panose="02020603050405020304" pitchFamily="18" charset="0"/>
                        </a:rPr>
                        <a:t>n</a:t>
                      </a:r>
                      <a:r>
                        <a:rPr sz="2400" dirty="0" err="1">
                          <a:latin typeface="Times New Roman" panose="02020603050405020304" pitchFamily="18" charset="0"/>
                          <a:cs typeface="Times New Roman" panose="02020603050405020304" pitchFamily="18" charset="0"/>
                        </a:rPr>
                        <a:t>g</a:t>
                      </a:r>
                      <a:r>
                        <a:rPr lang="en-US" sz="240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ph</a:t>
                      </a:r>
                      <a:r>
                        <a:rPr sz="2400" dirty="0" err="1">
                          <a:latin typeface="Times New Roman" panose="02020603050405020304" pitchFamily="18" charset="0"/>
                          <a:cs typeface="Times New Roman" panose="02020603050405020304" pitchFamily="18" charset="0"/>
                        </a:rPr>
                        <a:t>ó</a:t>
                      </a:r>
                      <a:r>
                        <a:rPr lang="en-US"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sự</a:t>
                      </a:r>
                      <a:r>
                        <a:rPr lang="en-US" sz="240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c</a:t>
                      </a:r>
                      <a:r>
                        <a:rPr sz="2400" dirty="0" err="1">
                          <a:latin typeface="Times New Roman" panose="02020603050405020304" pitchFamily="18" charset="0"/>
                          <a:cs typeface="Times New Roman" panose="02020603050405020304" pitchFamily="18" charset="0"/>
                        </a:rPr>
                        <a:t>ố</a:t>
                      </a:r>
                      <a:r>
                        <a:rPr lang="en-US" sz="240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môi</a:t>
                      </a:r>
                      <a:r>
                        <a:rPr sz="2400" spc="-5" dirty="0">
                          <a:latin typeface="Times New Roman" panose="02020603050405020304" pitchFamily="18" charset="0"/>
                          <a:cs typeface="Times New Roman" panose="02020603050405020304" pitchFamily="18" charset="0"/>
                        </a:rPr>
                        <a:t>  trường từng</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cấp</a:t>
                      </a:r>
                      <a:endParaRPr sz="2400" dirty="0">
                        <a:latin typeface="Times New Roman" panose="02020603050405020304" pitchFamily="18" charset="0"/>
                        <a:cs typeface="Times New Roman" panose="02020603050405020304" pitchFamily="18"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tcPr>
                </a:tc>
                <a:extLst>
                  <a:ext uri="{0D108BD9-81ED-4DB2-BD59-A6C34878D82A}">
                    <a16:rowId xmlns:a16="http://schemas.microsoft.com/office/drawing/2014/main" val="10002"/>
                  </a:ext>
                </a:extLst>
              </a:tr>
            </a:tbl>
          </a:graphicData>
        </a:graphic>
      </p:graphicFrame>
      <p:sp>
        <p:nvSpPr>
          <p:cNvPr id="5" name="object 5"/>
          <p:cNvSpPr/>
          <p:nvPr/>
        </p:nvSpPr>
        <p:spPr>
          <a:xfrm>
            <a:off x="10731500" y="5410200"/>
            <a:ext cx="1460499" cy="1447798"/>
          </a:xfrm>
          <a:prstGeom prst="rect">
            <a:avLst/>
          </a:prstGeom>
          <a:blipFill>
            <a:blip r:embed="rId2" cstate="print"/>
            <a:stretch>
              <a:fillRect/>
            </a:stretch>
          </a:blipFill>
        </p:spPr>
        <p:txBody>
          <a:bodyPr wrap="square" lIns="0" tIns="0" rIns="0" bIns="0" rtlCol="0"/>
          <a:lstStyle/>
          <a:p>
            <a:endParaRPr/>
          </a:p>
        </p:txBody>
      </p:sp>
      <p:sp>
        <p:nvSpPr>
          <p:cNvPr id="8" name="object 3">
            <a:extLst>
              <a:ext uri="{FF2B5EF4-FFF2-40B4-BE49-F238E27FC236}">
                <a16:creationId xmlns:a16="http://schemas.microsoft.com/office/drawing/2014/main" id="{DDFF140F-AD30-5F9C-D488-E45255AB8365}"/>
              </a:ext>
            </a:extLst>
          </p:cNvPr>
          <p:cNvSpPr txBox="1">
            <a:spLocks noGrp="1"/>
          </p:cNvSpPr>
          <p:nvPr>
            <p:ph type="title"/>
          </p:nvPr>
        </p:nvSpPr>
        <p:spPr>
          <a:xfrm>
            <a:off x="224472" y="163289"/>
            <a:ext cx="9057640" cy="875240"/>
          </a:xfrm>
          <a:prstGeom prst="rect">
            <a:avLst/>
          </a:prstGeom>
        </p:spPr>
        <p:txBody>
          <a:bodyPr vert="horz" wrap="square" lIns="0" tIns="13335" rIns="0" bIns="0" rtlCol="0">
            <a:spAutoFit/>
          </a:bodyPr>
          <a:lstStyle/>
          <a:p>
            <a:pPr marL="12700" marR="5080" indent="1905" algn="ctr">
              <a:lnSpc>
                <a:spcPct val="100000"/>
              </a:lnSpc>
              <a:spcBef>
                <a:spcPts val="105"/>
              </a:spcBef>
            </a:pPr>
            <a:r>
              <a:rPr spc="-5" dirty="0">
                <a:solidFill>
                  <a:srgbClr val="90C225"/>
                </a:solidFill>
                <a:latin typeface="Times New Roman" panose="02020603050405020304" pitchFamily="18" charset="0"/>
                <a:cs typeface="Times New Roman" panose="02020603050405020304" pitchFamily="18" charset="0"/>
              </a:rPr>
              <a:t>Những </a:t>
            </a:r>
            <a:r>
              <a:rPr dirty="0">
                <a:solidFill>
                  <a:srgbClr val="90C225"/>
                </a:solidFill>
                <a:latin typeface="Times New Roman" panose="02020603050405020304" pitchFamily="18" charset="0"/>
                <a:cs typeface="Times New Roman" panose="02020603050405020304" pitchFamily="18" charset="0"/>
              </a:rPr>
              <a:t>điểm </a:t>
            </a:r>
            <a:r>
              <a:rPr spc="-5" dirty="0">
                <a:solidFill>
                  <a:srgbClr val="90C225"/>
                </a:solidFill>
                <a:latin typeface="Times New Roman" panose="02020603050405020304" pitchFamily="18" charset="0"/>
                <a:cs typeface="Times New Roman" panose="02020603050405020304" pitchFamily="18" charset="0"/>
              </a:rPr>
              <a:t>khác </a:t>
            </a:r>
            <a:r>
              <a:rPr dirty="0">
                <a:solidFill>
                  <a:srgbClr val="90C225"/>
                </a:solidFill>
                <a:latin typeface="Times New Roman" panose="02020603050405020304" pitchFamily="18" charset="0"/>
                <a:cs typeface="Times New Roman" panose="02020603050405020304" pitchFamily="18" charset="0"/>
              </a:rPr>
              <a:t>của Luật </a:t>
            </a:r>
            <a:r>
              <a:rPr spc="-5" dirty="0">
                <a:solidFill>
                  <a:srgbClr val="90C225"/>
                </a:solidFill>
                <a:latin typeface="Times New Roman" panose="02020603050405020304" pitchFamily="18" charset="0"/>
                <a:cs typeface="Times New Roman" panose="02020603050405020304" pitchFamily="18" charset="0"/>
              </a:rPr>
              <a:t>bảo </a:t>
            </a:r>
            <a:r>
              <a:rPr dirty="0">
                <a:solidFill>
                  <a:srgbClr val="90C225"/>
                </a:solidFill>
                <a:latin typeface="Times New Roman" panose="02020603050405020304" pitchFamily="18" charset="0"/>
                <a:cs typeface="Times New Roman" panose="02020603050405020304" pitchFamily="18" charset="0"/>
              </a:rPr>
              <a:t>vệ </a:t>
            </a:r>
            <a:r>
              <a:rPr spc="-5" dirty="0">
                <a:solidFill>
                  <a:srgbClr val="90C225"/>
                </a:solidFill>
                <a:latin typeface="Times New Roman" panose="02020603050405020304" pitchFamily="18" charset="0"/>
                <a:cs typeface="Times New Roman" panose="02020603050405020304" pitchFamily="18" charset="0"/>
              </a:rPr>
              <a:t>môi  </a:t>
            </a:r>
            <a:r>
              <a:rPr dirty="0">
                <a:solidFill>
                  <a:srgbClr val="90C225"/>
                </a:solidFill>
                <a:latin typeface="Times New Roman" panose="02020603050405020304" pitchFamily="18" charset="0"/>
                <a:cs typeface="Times New Roman" panose="02020603050405020304" pitchFamily="18" charset="0"/>
              </a:rPr>
              <a:t>trường </a:t>
            </a:r>
            <a:r>
              <a:rPr spc="-5" dirty="0">
                <a:solidFill>
                  <a:srgbClr val="90C225"/>
                </a:solidFill>
                <a:latin typeface="Times New Roman" panose="02020603050405020304" pitchFamily="18" charset="0"/>
                <a:cs typeface="Times New Roman" panose="02020603050405020304" pitchFamily="18" charset="0"/>
              </a:rPr>
              <a:t>năm 2020 </a:t>
            </a:r>
            <a:r>
              <a:rPr dirty="0">
                <a:solidFill>
                  <a:srgbClr val="90C225"/>
                </a:solidFill>
                <a:latin typeface="Times New Roman" panose="02020603050405020304" pitchFamily="18" charset="0"/>
                <a:cs typeface="Times New Roman" panose="02020603050405020304" pitchFamily="18" charset="0"/>
              </a:rPr>
              <a:t>so với Luật </a:t>
            </a:r>
            <a:r>
              <a:rPr spc="-5" dirty="0">
                <a:solidFill>
                  <a:srgbClr val="90C225"/>
                </a:solidFill>
                <a:latin typeface="Times New Roman" panose="02020603050405020304" pitchFamily="18" charset="0"/>
                <a:cs typeface="Times New Roman" panose="02020603050405020304" pitchFamily="18" charset="0"/>
              </a:rPr>
              <a:t>bảo </a:t>
            </a:r>
            <a:r>
              <a:rPr dirty="0">
                <a:solidFill>
                  <a:srgbClr val="90C225"/>
                </a:solidFill>
                <a:latin typeface="Times New Roman" panose="02020603050405020304" pitchFamily="18" charset="0"/>
                <a:cs typeface="Times New Roman" panose="02020603050405020304" pitchFamily="18" charset="0"/>
              </a:rPr>
              <a:t>vệ </a:t>
            </a:r>
            <a:r>
              <a:rPr spc="-5" dirty="0">
                <a:solidFill>
                  <a:srgbClr val="90C225"/>
                </a:solidFill>
                <a:latin typeface="Times New Roman" panose="02020603050405020304" pitchFamily="18" charset="0"/>
                <a:cs typeface="Times New Roman" panose="02020603050405020304" pitchFamily="18" charset="0"/>
              </a:rPr>
              <a:t>môi  </a:t>
            </a:r>
            <a:r>
              <a:rPr dirty="0">
                <a:solidFill>
                  <a:srgbClr val="90C225"/>
                </a:solidFill>
                <a:latin typeface="Times New Roman" panose="02020603050405020304" pitchFamily="18" charset="0"/>
                <a:cs typeface="Times New Roman" panose="02020603050405020304" pitchFamily="18" charset="0"/>
              </a:rPr>
              <a:t>trường </a:t>
            </a:r>
            <a:r>
              <a:rPr spc="-5" dirty="0">
                <a:solidFill>
                  <a:srgbClr val="90C225"/>
                </a:solidFill>
                <a:latin typeface="Times New Roman" panose="02020603050405020304" pitchFamily="18" charset="0"/>
                <a:cs typeface="Times New Roman" panose="02020603050405020304" pitchFamily="18" charset="0"/>
              </a:rPr>
              <a:t>năm</a:t>
            </a:r>
            <a:r>
              <a:rPr spc="-50" dirty="0">
                <a:solidFill>
                  <a:srgbClr val="90C225"/>
                </a:solidFill>
                <a:latin typeface="Times New Roman" panose="02020603050405020304" pitchFamily="18" charset="0"/>
                <a:cs typeface="Times New Roman" panose="02020603050405020304" pitchFamily="18" charset="0"/>
              </a:rPr>
              <a:t> </a:t>
            </a:r>
            <a:r>
              <a:rPr spc="-10" dirty="0">
                <a:solidFill>
                  <a:srgbClr val="90C225"/>
                </a:solidFill>
                <a:latin typeface="Times New Roman" panose="02020603050405020304" pitchFamily="18" charset="0"/>
                <a:cs typeface="Times New Roman" panose="02020603050405020304" pitchFamily="18" charset="0"/>
              </a:rPr>
              <a:t>2014</a:t>
            </a: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TotalTime>
  <Words>1588</Words>
  <Application>Microsoft Office PowerPoint</Application>
  <PresentationFormat>Widescreen</PresentationFormat>
  <Paragraphs>89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Times New Roman</vt:lpstr>
      <vt:lpstr>Office Theme</vt:lpstr>
      <vt:lpstr>PowerPoint Presentation</vt:lpstr>
      <vt:lpstr>NỘI DUNG TRÌNH BÀY</vt:lpstr>
      <vt:lpstr>1. KHÁI QUÁT VỀ LUẬT BVMT NĂM 2020</vt:lpstr>
      <vt:lpstr>1. KHÁI QUÁT VỀ LUẬT BVMT NĂM 2020</vt:lpstr>
      <vt:lpstr>2. NHỮNG ĐIỂM MỚI CỦA LUẬT BVMT 2020</vt:lpstr>
      <vt:lpstr>PowerPoint Presentation</vt:lpstr>
      <vt:lpstr>2. NHỮNG ĐIỂM MỚI CỦA LUẬT BVMT 2020</vt:lpstr>
      <vt:lpstr>2. NHỮNG ĐIỂM MỚI CỦA LUẬT BVMT 2020</vt:lpstr>
      <vt:lpstr>2. NHỮNG ĐIỂM MỚI CỦA LUẬT BVMT 2020</vt:lpstr>
      <vt:lpstr>2. NHỮNG ĐIỂM MỚI CỦA LUẬT BVMT 2020</vt:lpstr>
      <vt:lpstr>Những điểm khác của Luật bảo vệ môi  trường năm 2020 so với Luật bảo vệ môi  trường năm 2014</vt:lpstr>
      <vt:lpstr>Những điểm khác của Luật bảo vệ môi  trường năm 2020 so với Luật bảo vệ môi  trường năm 2014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SỞ TÀI NGUYÊN VÀ MÔI TRƯỜNG CHI CỤC BẢO VỆ MÔI TRƯỜNG    TẬP HUẤN TRỰC TUYẾN LUẬT BẢO VỆ MÔI TRƯỜNG NĂM 2020</dc:title>
  <dc:creator>User</dc:creator>
  <cp:lastModifiedBy>Administrator</cp:lastModifiedBy>
  <cp:revision>8</cp:revision>
  <cp:lastPrinted>2022-11-28T02:23:27Z</cp:lastPrinted>
  <dcterms:created xsi:type="dcterms:W3CDTF">2022-11-26T23:31:24Z</dcterms:created>
  <dcterms:modified xsi:type="dcterms:W3CDTF">2022-11-28T02:28:46Z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2021-12-30T00:00:00Z</vt:filetime>
  </property>
  <property fmtid="{D5CDD505-2E9C-101B-9397-08002B2CF9AE}" pid="3" name="Creator">
    <vt:lpwstr>Microsoft® PowerPoint® 2010</vt:lpwstr>
  </property>
  <property fmtid="{D5CDD505-2E9C-101B-9397-08002B2CF9AE}" pid="4" name="LastSaved">
    <vt:filetime>2022-11-26T00:00:00Z</vt:filetime>
  </property>
</Properties>
</file>